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58" r:id="rId3"/>
  </p:sldMasterIdLst>
  <p:notesMasterIdLst>
    <p:notesMasterId r:id="rId5"/>
  </p:notesMasterIdLst>
  <p:sldIdLst>
    <p:sldId id="304" r:id="rId4"/>
    <p:sldId id="257" r:id="rId6"/>
    <p:sldId id="258" r:id="rId7"/>
    <p:sldId id="259" r:id="rId8"/>
    <p:sldId id="260" r:id="rId9"/>
    <p:sldId id="261" r:id="rId10"/>
    <p:sldId id="262" r:id="rId11"/>
    <p:sldId id="297" r:id="rId12"/>
    <p:sldId id="263" r:id="rId13"/>
    <p:sldId id="298" r:id="rId14"/>
    <p:sldId id="264" r:id="rId15"/>
    <p:sldId id="265" r:id="rId16"/>
    <p:sldId id="266" r:id="rId17"/>
    <p:sldId id="267" r:id="rId18"/>
    <p:sldId id="268" r:id="rId19"/>
    <p:sldId id="269" r:id="rId20"/>
    <p:sldId id="299" r:id="rId21"/>
    <p:sldId id="270" r:id="rId22"/>
    <p:sldId id="271"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300" r:id="rId39"/>
    <p:sldId id="288" r:id="rId40"/>
    <p:sldId id="289" r:id="rId41"/>
    <p:sldId id="290" r:id="rId42"/>
    <p:sldId id="301" r:id="rId43"/>
    <p:sldId id="292" r:id="rId44"/>
    <p:sldId id="293" r:id="rId45"/>
    <p:sldId id="294" r:id="rId46"/>
    <p:sldId id="302" r:id="rId47"/>
    <p:sldId id="295" r:id="rId48"/>
    <p:sldId id="303" r:id="rId4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13" d="100"/>
          <a:sy n="113" d="100"/>
        </p:scale>
        <p:origin x="474" y="108"/>
      </p:cViewPr>
      <p:guideLst/>
    </p:cSldViewPr>
  </p:slid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2" Type="http://schemas.openxmlformats.org/officeDocument/2006/relationships/tableStyles" Target="tableStyles.xml"/><Relationship Id="rId51" Type="http://schemas.openxmlformats.org/officeDocument/2006/relationships/viewProps" Target="viewProps.xml"/><Relationship Id="rId50" Type="http://schemas.openxmlformats.org/officeDocument/2006/relationships/presProps" Target="presProps.xml"/><Relationship Id="rId5" Type="http://schemas.openxmlformats.org/officeDocument/2006/relationships/notesMaster" Target="notesMasters/notesMaster1.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image" Target="../media/image6.png"/><Relationship Id="rId3" Type="http://schemas.openxmlformats.org/officeDocument/2006/relationships/slide" Target="../slides/slide4.xml"/><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hexin?subject=chinese#pid=67e11dec4e3858257340b3db#tid=67ea62b5c650320008bd22f8#sourcefrom=">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p:cNvPicPr>
            <a:picLocks noChangeAspect="1"/>
          </p:cNvPicPr>
          <p:nvPr userDrawn="1"/>
        </p:nvPicPr>
        <p:blipFill>
          <a:blip r:embed="rId2"/>
          <a:srcRect/>
          <a:stretch>
            <a:fillRect/>
          </a:stretch>
        </p:blipFill>
        <p:spPr>
          <a:xfrm>
            <a:off x="0" y="131"/>
            <a:ext cx="12188952" cy="6857738"/>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r>
              <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选择性必修</a:t>
            </a:r>
            <a:r>
              <a:rPr lang="en-US" altLang="zh-CN"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 </a:t>
            </a:r>
            <a:r>
              <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中册</a:t>
            </a:r>
            <a:endPar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linknodeid=back_to_first_catalog" descr="preencoded.png">
            <a:hlinkClick r:id="" action="ppaction://noaction"/>
          </p:cNvPr>
          <p:cNvPicPr>
            <a:picLocks noChangeAspect="1"/>
          </p:cNvPicPr>
          <p:nvPr/>
        </p:nvPicPr>
        <p:blipFill>
          <a:blip r:embed="rId3"/>
          <a:stretch>
            <a:fillRect/>
          </a:stretch>
        </p:blipFill>
        <p:spPr>
          <a:xfrm>
            <a:off x="10972800" y="6080760"/>
            <a:ext cx="914400" cy="621792"/>
          </a:xfrm>
          <a:prstGeom prst="rect">
            <a:avLst/>
          </a:prstGeom>
        </p:spPr>
      </p:pic>
      <p:sp>
        <p:nvSpPr>
          <p:cNvPr id="4"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7e11dec4e3858257340b3db#tid=67ea62b50d55a60009112839#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pPr algn="l"/>
            <a:r>
              <a:rPr lang="en-US"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人教版 选择性必修中册</a:t>
            </a:r>
            <a:endParaRPr lang="en-US" sz="31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linknodeid=back_to_first_catalog" descr="preencoded.png">
            <a:hlinkClick r:id="rId3" action="ppaction://hlinksldjump"/>
          </p:cNvPr>
          <p:cNvPicPr>
            <a:picLocks noChangeAspect="1"/>
          </p:cNvPicPr>
          <p:nvPr/>
        </p:nvPicPr>
        <p:blipFill>
          <a:blip r:embed="rId4"/>
          <a:stretch>
            <a:fillRect/>
          </a:stretch>
        </p:blipFill>
        <p:spPr>
          <a:xfrm>
            <a:off x="10972800" y="6080760"/>
            <a:ext cx="914400" cy="621792"/>
          </a:xfrm>
          <a:prstGeom prst="rect">
            <a:avLst/>
          </a:prstGeom>
        </p:spPr>
      </p:pic>
      <p:sp>
        <p:nvSpPr>
          <p:cNvPr id="4"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slideLayout" Target="../slideLayouts/slideLayout17.xml"/><Relationship Id="rId7" Type="http://schemas.openxmlformats.org/officeDocument/2006/relationships/slideLayout" Target="../slideLayouts/slideLayout16.xml"/><Relationship Id="rId6" Type="http://schemas.openxmlformats.org/officeDocument/2006/relationships/slideLayout" Target="../slideLayouts/slideLayout15.xml"/><Relationship Id="rId5" Type="http://schemas.openxmlformats.org/officeDocument/2006/relationships/slideLayout" Target="../slideLayouts/slideLayout14.xml"/><Relationship Id="rId4" Type="http://schemas.openxmlformats.org/officeDocument/2006/relationships/slideLayout" Target="../slideLayouts/slideLayout13.xml"/><Relationship Id="rId3" Type="http://schemas.openxmlformats.org/officeDocument/2006/relationships/slideLayout" Target="../slideLayouts/slideLayout12.xml"/><Relationship Id="rId2" Type="http://schemas.openxmlformats.org/officeDocument/2006/relationships/slideLayout" Target="../slideLayouts/slideLayout11.xml"/><Relationship Id="rId10" Type="http://schemas.openxmlformats.org/officeDocument/2006/relationships/theme" Target="../theme/theme2.xml"/><Relationship Id="rId1"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image" Target="../media/image11.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image" Target="../media/image11.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image" Target="../media/image9.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image" Target="../media/image12.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6.xml"/><Relationship Id="rId3" Type="http://schemas.openxmlformats.org/officeDocument/2006/relationships/slide" Target="slide24.xml"/><Relationship Id="rId2" Type="http://schemas.openxmlformats.org/officeDocument/2006/relationships/image" Target="../media/image10.jpeg"/><Relationship Id="rId1" Type="http://schemas.openxmlformats.org/officeDocument/2006/relationships/slide" Target="slide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4c1768be8?pid=b173b03e5&amp;color=0,0,0&amp;vtp=1&amp;bbb=1&amp;hb=1"/>
          <p:cNvSpPr/>
          <p:nvPr/>
        </p:nvSpPr>
        <p:spPr>
          <a:xfrm>
            <a:off x="612648" y="468000"/>
            <a:ext cx="10963656" cy="19431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指导性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：政论文不仅要用道理说服人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，而且常常会成为人们行动</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的指导</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严密性</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：政论文强调评价的准确性、论证的逻辑性以及行文的周密性。</a:t>
            </a:r>
            <a:endParaRPr lang="en-US" altLang="zh-CN" sz="2800" spc="-100" dirty="0"/>
          </a:p>
        </p:txBody>
      </p:sp>
    </p:spTree>
  </p:cSld>
  <p:clrMapOvr>
    <a:masterClrMapping/>
  </p:clrMapOvr>
  <p:transition>
    <p:split dir="in"/>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4c1768be8?sp=1&amp;pid=b173b03e5&amp;color=0,0,0&amp;mp=1&amp;vtp=1&amp;bt=1&amp;bbb=1&amp;hb=1"/>
          <p:cNvSpPr/>
          <p:nvPr/>
        </p:nvSpPr>
        <p:spPr>
          <a:xfrm>
            <a:off x="612648" y="468000"/>
            <a:ext cx="10963656" cy="2590800"/>
          </a:xfrm>
          <a:prstGeom prst="rect">
            <a:avLst/>
          </a:prstGeom>
          <a:noFill/>
        </p:spPr>
        <p:txBody>
          <a:bodyPr wrap="none" lIns="0" tIns="0" rIns="0" bIns="0" rtlCol="0" anchor="t"/>
          <a:lstStyle/>
          <a:p>
            <a:pPr algn="ctr"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延安整风运动</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延安整风运动是中国共产党自</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1942年春至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1945年春在全党范围内</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开展的一次马克思主义的思想教育运动。主要内容包括反对主观主义</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以整顿学风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，反对宗派主义以整顿党风，反对党八股以整顿文风。</a:t>
            </a:r>
            <a:endParaRPr lang="en-US" altLang="zh-CN" sz="2800" dirty="0"/>
          </a:p>
        </p:txBody>
      </p:sp>
    </p:spTree>
  </p:cSld>
  <p:clrMapOvr>
    <a:masterClrMapping/>
  </p:clrMapOvr>
  <p:transition>
    <p:split dir="in"/>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65fbec8f5?pid=ef3e9c721&amp;color=0,0,0&amp;vtp=1&amp;bt=1&amp;bbb=1"/>
          <p:cNvSpPr/>
          <p:nvPr/>
        </p:nvSpPr>
        <p:spPr>
          <a:xfrm>
            <a:off x="612648" y="466344"/>
            <a:ext cx="10963656" cy="1077976"/>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四、语言基础</a:t>
            </a:r>
            <a:endParaRPr lang="en-US" altLang="zh-CN" sz="3200" dirty="0"/>
          </a:p>
        </p:txBody>
      </p:sp>
      <p:sp>
        <p:nvSpPr>
          <p:cNvPr id="3" name="QB_6_BD.1_1#1a6ffba2a?sp=1&amp;pid=65fbec8f5&amp;color=0,0,0&amp;vtp=1&amp;bbb=1"/>
          <p:cNvSpPr/>
          <p:nvPr/>
        </p:nvSpPr>
        <p:spPr>
          <a:xfrm>
            <a:off x="612648" y="1174454"/>
            <a:ext cx="10963656" cy="3238500"/>
          </a:xfrm>
          <a:prstGeom prst="rect">
            <a:avLst/>
          </a:prstGeom>
          <a:noFill/>
        </p:spPr>
        <p:txBody>
          <a:bodyPr wrap="none" lIns="0" tIns="0" rIns="0" bIns="0" rtlCol="0" anchor="t"/>
          <a:lstStyle/>
          <a:p>
            <a:pPr marL="0" marR="0" lvl="0" indent="0" defTabSz="914400" eaLnBrk="1" fontAlgn="auto" latinLnBrk="1" hangingPunct="1">
              <a:lnSpc>
                <a:spcPts val="5100"/>
              </a:lnSpc>
              <a:spcBef>
                <a:spcPts val="0"/>
              </a:spcBef>
              <a:spcAft>
                <a:spcPts val="0"/>
              </a:spcAft>
              <a:buClrTx/>
              <a:buSzTx/>
              <a:buNone/>
              <a:tabLst>
                <a:tab pos="5462270" algn="l"/>
              </a:tabLst>
              <a:defRPr/>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读准字音</a:t>
            </a:r>
            <a:endParaRPr lang="en-US" altLang="zh-CN" sz="2800" dirty="0"/>
          </a:p>
          <a:p>
            <a:pPr marL="0" marR="0" lvl="0" indent="0" defTabSz="914400" eaLnBrk="1" fontAlgn="auto" latinLnBrk="1" hangingPunct="1">
              <a:lnSpc>
                <a:spcPts val="5100"/>
              </a:lnSpc>
              <a:spcBef>
                <a:spcPts val="0"/>
              </a:spcBef>
              <a:spcAft>
                <a:spcPts val="0"/>
              </a:spcAft>
              <a:buClrTx/>
              <a:buSzTx/>
              <a:buNone/>
              <a:tabLst>
                <a:tab pos="5462270" algn="l"/>
              </a:tabLst>
              <a:defRPr/>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①钦差(</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②滥调(</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marL="0" marR="0" lvl="0" indent="0" defTabSz="914400" eaLnBrk="1" fontAlgn="auto" latinLnBrk="1" hangingPunct="1">
              <a:lnSpc>
                <a:spcPts val="5100"/>
              </a:lnSpc>
              <a:spcBef>
                <a:spcPts val="0"/>
              </a:spcBef>
              <a:spcAft>
                <a:spcPts val="0"/>
              </a:spcAft>
              <a:buClrTx/>
              <a:buSzTx/>
              <a:buNone/>
              <a:tabLst>
                <a:tab pos="5462270" algn="l"/>
              </a:tabLst>
              <a:defRPr/>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③谆谆(</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④生吞活剥(</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marL="0" marR="0" lvl="0" indent="0" defTabSz="914400" eaLnBrk="1" fontAlgn="auto" latinLnBrk="1" hangingPunct="1">
              <a:lnSpc>
                <a:spcPts val="5100"/>
              </a:lnSpc>
              <a:spcBef>
                <a:spcPts val="0"/>
              </a:spcBef>
              <a:spcAft>
                <a:spcPts val="0"/>
              </a:spcAft>
              <a:buClrTx/>
              <a:buSzTx/>
              <a:buNone/>
              <a:tabLst>
                <a:tab pos="5462270" algn="l"/>
              </a:tabLst>
              <a:defRPr/>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⑤闭塞(</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⑥臆造(</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marL="0" marR="0" lvl="0" indent="0" defTabSz="914400" eaLnBrk="1" fontAlgn="auto" latinLnBrk="1" hangingPunct="1">
              <a:lnSpc>
                <a:spcPts val="5100"/>
              </a:lnSpc>
              <a:spcBef>
                <a:spcPts val="0"/>
              </a:spcBef>
              <a:spcAft>
                <a:spcPts val="0"/>
              </a:spcAft>
              <a:buClrTx/>
              <a:buSzTx/>
              <a:buNone/>
              <a:tabLst>
                <a:tab pos="5462270" algn="l"/>
              </a:tabLst>
              <a:defRPr/>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⑦有的放矢(</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⑧前仆后继(</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4" name="QB_6_AN.2_1#1a6ffba2a.bracket?pid=65fbec8f5&amp;color=0,0,0&amp;vpa=1&amp;vtp=1&amp;bbb=1"/>
          <p:cNvSpPr/>
          <p:nvPr/>
        </p:nvSpPr>
        <p:spPr>
          <a:xfrm>
            <a:off x="1829467" y="1829774"/>
            <a:ext cx="754063"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qīn</a:t>
            </a:r>
            <a:endParaRPr lang="en-US" altLang="zh-CN" sz="2800" dirty="0"/>
          </a:p>
        </p:txBody>
      </p:sp>
      <p:sp>
        <p:nvSpPr>
          <p:cNvPr id="5" name="QB_6_AN.3_1#1a6ffba2a.bracket?pid=65fbec8f5&amp;color=0,0,0&amp;vpa=2&amp;vtp=1&amp;bbb=1"/>
          <p:cNvSpPr/>
          <p:nvPr/>
        </p:nvSpPr>
        <p:spPr>
          <a:xfrm>
            <a:off x="7216172" y="1829774"/>
            <a:ext cx="7350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l</a:t>
            </a:r>
            <a:r>
              <a:rPr lang="en-US" altLang="zh-CN" sz="2800" b="1" i="0" dirty="0">
                <a:solidFill>
                  <a:srgbClr val="FF0000"/>
                </a:solidFill>
                <a:latin typeface="宋体" panose="02010600030101010101" pitchFamily="2" charset="-122"/>
                <a:ea typeface="楷体" panose="02010609060101010101" pitchFamily="34" charset="-122"/>
                <a:cs typeface="Times New Roman" panose="02020603050405020304" pitchFamily="34" charset="-120"/>
              </a:rPr>
              <a:t>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n</a:t>
            </a:r>
            <a:endParaRPr lang="en-US" altLang="zh-CN" sz="2800" dirty="0"/>
          </a:p>
        </p:txBody>
      </p:sp>
      <p:sp>
        <p:nvSpPr>
          <p:cNvPr id="6" name="QB_6_AN.4_1#1a6ffba2a.bracket?pid=65fbec8f5&amp;color=0,0,0&amp;vpa=3&amp;vtp=1&amp;bbb=1"/>
          <p:cNvSpPr/>
          <p:nvPr/>
        </p:nvSpPr>
        <p:spPr>
          <a:xfrm>
            <a:off x="1791367" y="2477474"/>
            <a:ext cx="1011238"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zhūn</a:t>
            </a:r>
            <a:endParaRPr lang="en-US" altLang="zh-CN" sz="2800" dirty="0"/>
          </a:p>
        </p:txBody>
      </p:sp>
      <p:sp>
        <p:nvSpPr>
          <p:cNvPr id="7" name="QB_6_AN.5_1#1a6ffba2a.bracket?pid=65fbec8f5&amp;color=0,0,0&amp;vpa=4&amp;vtp=1&amp;bbb=1"/>
          <p:cNvSpPr/>
          <p:nvPr/>
        </p:nvSpPr>
        <p:spPr>
          <a:xfrm>
            <a:off x="7978172" y="2477474"/>
            <a:ext cx="635000"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bō</a:t>
            </a:r>
            <a:endParaRPr lang="en-US" altLang="zh-CN" sz="2800" dirty="0"/>
          </a:p>
        </p:txBody>
      </p:sp>
      <p:sp>
        <p:nvSpPr>
          <p:cNvPr id="8" name="QB_6_AN.6_1#1a6ffba2a.bracket?pid=65fbec8f5&amp;color=0,0,0&amp;vpa=5&amp;vtp=1&amp;bbb=1"/>
          <p:cNvSpPr/>
          <p:nvPr/>
        </p:nvSpPr>
        <p:spPr>
          <a:xfrm>
            <a:off x="1753267" y="3125174"/>
            <a:ext cx="554038"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sè</a:t>
            </a:r>
            <a:endParaRPr lang="en-US" altLang="zh-CN" sz="2800" dirty="0"/>
          </a:p>
        </p:txBody>
      </p:sp>
      <p:sp>
        <p:nvSpPr>
          <p:cNvPr id="9" name="QB_6_AN.7_1#1a6ffba2a.bracket?pid=65fbec8f5&amp;color=0,0,0&amp;vpa=6&amp;vtp=1&amp;bbb=1"/>
          <p:cNvSpPr/>
          <p:nvPr/>
        </p:nvSpPr>
        <p:spPr>
          <a:xfrm>
            <a:off x="7228872" y="3125174"/>
            <a:ext cx="534988"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yì</a:t>
            </a:r>
            <a:endParaRPr lang="en-US" altLang="zh-CN" sz="2800" dirty="0"/>
          </a:p>
        </p:txBody>
      </p:sp>
      <p:sp>
        <p:nvSpPr>
          <p:cNvPr id="10" name="QB_6_AN.8_1#1a6ffba2a.bracket?pid=65fbec8f5&amp;color=0,0,0&amp;vpa=7&amp;vtp=1&amp;bbb=1"/>
          <p:cNvSpPr/>
          <p:nvPr/>
        </p:nvSpPr>
        <p:spPr>
          <a:xfrm>
            <a:off x="2464467" y="3772874"/>
            <a:ext cx="555625"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dì</a:t>
            </a:r>
            <a:endParaRPr lang="en-US" altLang="zh-CN" sz="2800" dirty="0"/>
          </a:p>
        </p:txBody>
      </p:sp>
      <p:sp>
        <p:nvSpPr>
          <p:cNvPr id="11" name="QB_6_AN.9_1#1a6ffba2a.bracket?pid=65fbec8f5&amp;color=0,0,0&amp;vpa=8&amp;vtp=1&amp;bbb=1"/>
          <p:cNvSpPr/>
          <p:nvPr/>
        </p:nvSpPr>
        <p:spPr>
          <a:xfrm>
            <a:off x="7965472" y="3772874"/>
            <a:ext cx="655638"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pū</a:t>
            </a:r>
            <a:endParaRPr lang="en-US" altLang="zh-CN" sz="2800" dirty="0"/>
          </a:p>
        </p:txBody>
      </p:sp>
      <p:sp>
        <p:nvSpPr>
          <p:cNvPr id="12" name="QB_6_BD.1_1#1a6ffba2a?sp=1&amp;pid=65fbec8f5&amp;color=0,0,0&amp;vtp=1&amp;bbb=1&amp;zzd= 3"/>
          <p:cNvSpPr/>
          <p:nvPr/>
        </p:nvSpPr>
        <p:spPr>
          <a:xfrm>
            <a:off x="1127030" y="248255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QB_6_BD.1_1#1a6ffba2a?sp=1&amp;pid=65fbec8f5&amp;color=0,0,0&amp;vtp=1&amp;bbb=1&amp;zzd= 3"/>
          <p:cNvSpPr/>
          <p:nvPr/>
        </p:nvSpPr>
        <p:spPr>
          <a:xfrm>
            <a:off x="6589935" y="248255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QB_6_BD.1_1#1a6ffba2a?sp=1&amp;pid=65fbec8f5&amp;color=0,0,0&amp;vtp=1&amp;bbb=1&amp;zzd= 5"/>
          <p:cNvSpPr/>
          <p:nvPr/>
        </p:nvSpPr>
        <p:spPr>
          <a:xfrm>
            <a:off x="1482630" y="313025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QB_6_BD.1_1#1a6ffba2a?sp=1&amp;pid=65fbec8f5&amp;color=0,0,0&amp;vtp=1&amp;bbb=1&amp;zzd= 5"/>
          <p:cNvSpPr/>
          <p:nvPr/>
        </p:nvSpPr>
        <p:spPr>
          <a:xfrm>
            <a:off x="7656735" y="313025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QB_6_BD.1_1#1a6ffba2a?sp=1&amp;pid=65fbec8f5&amp;color=0,0,0&amp;vtp=1&amp;bbb=1&amp;zzd= 7"/>
          <p:cNvSpPr/>
          <p:nvPr/>
        </p:nvSpPr>
        <p:spPr>
          <a:xfrm>
            <a:off x="1482630" y="377795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QB_6_BD.1_1#1a6ffba2a?sp=1&amp;pid=65fbec8f5&amp;color=0,0,0&amp;vtp=1&amp;bbb=1&amp;zzd= 7"/>
          <p:cNvSpPr/>
          <p:nvPr/>
        </p:nvSpPr>
        <p:spPr>
          <a:xfrm>
            <a:off x="6589935" y="377795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QB_6_BD.1_1#1a6ffba2a?sp=1&amp;pid=65fbec8f5&amp;color=0,0,0&amp;vtp=1&amp;bbb=1&amp;zzd= 9"/>
          <p:cNvSpPr/>
          <p:nvPr/>
        </p:nvSpPr>
        <p:spPr>
          <a:xfrm>
            <a:off x="1482630" y="443835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QB_6_BD.1_1#1a6ffba2a?sp=1&amp;pid=65fbec8f5&amp;color=0,0,0&amp;vtp=1&amp;bbb=1&amp;zzd= 9"/>
          <p:cNvSpPr/>
          <p:nvPr/>
        </p:nvSpPr>
        <p:spPr>
          <a:xfrm>
            <a:off x="6945535" y="443835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wipe(left)">
                                      <p:cBhvr>
                                        <p:cTn id="23" dur="500"/>
                                        <p:tgtEl>
                                          <p:spTgt spid="6">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wipe(left)">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wipe(left)">
                                      <p:cBhvr>
                                        <p:cTn id="31" dur="500"/>
                                        <p:tgtEl>
                                          <p:spTgt spid="7">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wipe(left)">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wipe(left)">
                                      <p:cBhvr>
                                        <p:cTn id="39" dur="500"/>
                                        <p:tgtEl>
                                          <p:spTgt spid="8">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wipe(left)">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wipe(left)">
                                      <p:cBhvr>
                                        <p:cTn id="47" dur="500"/>
                                        <p:tgtEl>
                                          <p:spTgt spid="9">
                                            <p:bg/>
                                          </p:spTgt>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wipe(left)">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grpId="0" nodeType="clickEffect">
                                  <p:stCondLst>
                                    <p:cond delay="0"/>
                                  </p:stCondLst>
                                  <p:childTnLst>
                                    <p:set>
                                      <p:cBhvr>
                                        <p:cTn id="54" dur="1" fill="hold">
                                          <p:stCondLst>
                                            <p:cond delay="0"/>
                                          </p:stCondLst>
                                        </p:cTn>
                                        <p:tgtEl>
                                          <p:spTgt spid="10">
                                            <p:bg/>
                                          </p:spTgt>
                                        </p:tgtEl>
                                        <p:attrNameLst>
                                          <p:attrName>style.visibility</p:attrName>
                                        </p:attrNameLst>
                                      </p:cBhvr>
                                      <p:to>
                                        <p:strVal val="visible"/>
                                      </p:to>
                                    </p:set>
                                    <p:animEffect transition="in" filter="wipe(left)">
                                      <p:cBhvr>
                                        <p:cTn id="55" dur="500"/>
                                        <p:tgtEl>
                                          <p:spTgt spid="10">
                                            <p:bg/>
                                          </p:spTgt>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10">
                                            <p:txEl>
                                              <p:pRg st="0" end="0"/>
                                            </p:txEl>
                                          </p:spTgt>
                                        </p:tgtEl>
                                        <p:attrNameLst>
                                          <p:attrName>style.visibility</p:attrName>
                                        </p:attrNameLst>
                                      </p:cBhvr>
                                      <p:to>
                                        <p:strVal val="visible"/>
                                      </p:to>
                                    </p:set>
                                    <p:animEffect transition="in" filter="wipe(left)">
                                      <p:cBhvr>
                                        <p:cTn id="58" dur="500"/>
                                        <p:tgtEl>
                                          <p:spTgt spid="10">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8" fill="hold" grpId="0" nodeType="clickEffect">
                                  <p:stCondLst>
                                    <p:cond delay="0"/>
                                  </p:stCondLst>
                                  <p:childTnLst>
                                    <p:set>
                                      <p:cBhvr>
                                        <p:cTn id="62" dur="1" fill="hold">
                                          <p:stCondLst>
                                            <p:cond delay="0"/>
                                          </p:stCondLst>
                                        </p:cTn>
                                        <p:tgtEl>
                                          <p:spTgt spid="11">
                                            <p:bg/>
                                          </p:spTgt>
                                        </p:tgtEl>
                                        <p:attrNameLst>
                                          <p:attrName>style.visibility</p:attrName>
                                        </p:attrNameLst>
                                      </p:cBhvr>
                                      <p:to>
                                        <p:strVal val="visible"/>
                                      </p:to>
                                    </p:set>
                                    <p:animEffect transition="in" filter="wipe(left)">
                                      <p:cBhvr>
                                        <p:cTn id="63" dur="500"/>
                                        <p:tgtEl>
                                          <p:spTgt spid="11">
                                            <p:bg/>
                                          </p:spTgt>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1">
                                            <p:txEl>
                                              <p:pRg st="0" end="0"/>
                                            </p:txEl>
                                          </p:spTgt>
                                        </p:tgtEl>
                                        <p:attrNameLst>
                                          <p:attrName>style.visibility</p:attrName>
                                        </p:attrNameLst>
                                      </p:cBhvr>
                                      <p:to>
                                        <p:strVal val="visible"/>
                                      </p:to>
                                    </p:set>
                                    <p:animEffect transition="in" filter="wipe(left)">
                                      <p:cBhvr>
                                        <p:cTn id="66"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9" grpId="0" animBg="1" build="p"/>
      <p:bldP spid="10" grpId="0" animBg="1" build="p"/>
      <p:bldP spid="11"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_1#4fffd2600?sp=1&amp;pid=65fbec8f5&amp;color=0,0,0&amp;vtp=1&amp;bt=1&amp;bbb=1"/>
          <p:cNvSpPr/>
          <p:nvPr/>
        </p:nvSpPr>
        <p:spPr>
          <a:xfrm>
            <a:off x="612648" y="468000"/>
            <a:ext cx="10963656" cy="596900"/>
          </a:xfrm>
          <a:prstGeom prst="rect">
            <a:avLst/>
          </a:prstGeom>
          <a:noFill/>
        </p:spPr>
        <p:txBody>
          <a:bodyPr wrap="none" lIns="0" tIns="0" rIns="0" bIns="0" rtlCol="0" anchor="t"/>
          <a:lstStyle/>
          <a:p>
            <a:pPr algn="l" latinLnBrk="1">
              <a:lnSpc>
                <a:spcPts val="47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写对字形</a:t>
            </a:r>
            <a:endParaRPr lang="en-US" altLang="zh-CN" sz="2800" dirty="0"/>
          </a:p>
        </p:txBody>
      </p:sp>
      <p:sp>
        <p:nvSpPr>
          <p:cNvPr id="3" name="QB_6_BD.10_2#4fffd2600?bid=1&amp;pid=65fbec8f5&amp;color=0,0,0&amp;vtp=1"/>
          <p:cNvSpPr/>
          <p:nvPr/>
        </p:nvSpPr>
        <p:spPr>
          <a:xfrm>
            <a:off x="1430212" y="1062560"/>
            <a:ext cx="2822575" cy="1866900"/>
          </a:xfrm>
          <a:prstGeom prst="rect">
            <a:avLst/>
          </a:prstGeom>
          <a:noFill/>
        </p:spPr>
        <p:txBody>
          <a:bodyPr wrap="square" lIns="0" tIns="0" rIns="0" bIns="0" rtlCol="0" anchor="t"/>
          <a:lstStyle/>
          <a:p>
            <a:pPr algn="l"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miù(</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)种流传</a:t>
            </a:r>
            <a:endParaRPr lang="en-US" altLang="zh-CN" sz="2800" dirty="0"/>
          </a:p>
          <a:p>
            <a:pPr algn="l"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未雨绸móu(</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l"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lù(</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)力同心</a:t>
            </a:r>
            <a:endParaRPr lang="en-US" altLang="zh-CN" sz="2800" dirty="0"/>
          </a:p>
        </p:txBody>
      </p:sp>
      <p:sp>
        <p:nvSpPr>
          <p:cNvPr id="4" name="QB_6_BD.10_3#4fffd2600?bid=2&amp;pid=65fbec8f5&amp;color=0,0,0&amp;vtp=1"/>
          <p:cNvSpPr/>
          <p:nvPr/>
        </p:nvSpPr>
        <p:spPr>
          <a:xfrm>
            <a:off x="1430212" y="2954225"/>
            <a:ext cx="1755775" cy="1866900"/>
          </a:xfrm>
          <a:prstGeom prst="rect">
            <a:avLst/>
          </a:prstGeom>
          <a:noFill/>
        </p:spPr>
        <p:txBody>
          <a:bodyPr wrap="square" lIns="0" tIns="0" rIns="0" bIns="0" rtlCol="0" anchor="t"/>
          <a:lstStyle/>
          <a:p>
            <a:pPr algn="l"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逻jí(</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l"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通jī(</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l"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作yī(</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5" name="QB_6_AN.11_1#4fffd2600.bracket?pid=65fbec8f5&amp;color=0,0,0&amp;vpa=9&amp;vtp=1"/>
          <p:cNvSpPr/>
          <p:nvPr/>
        </p:nvSpPr>
        <p:spPr>
          <a:xfrm>
            <a:off x="2119980" y="1074625"/>
            <a:ext cx="615950" cy="584200"/>
          </a:xfrm>
          <a:prstGeom prst="rect">
            <a:avLst/>
          </a:prstGeom>
          <a:noFill/>
        </p:spPr>
        <p:txBody>
          <a:bodyPr wrap="none" lIns="0" tIns="0" rIns="0" bIns="0" rtlCol="0" anchor="t"/>
          <a:lstStyle/>
          <a:p>
            <a:pPr algn="ctr" latinLnBrk="1">
              <a:lnSpc>
                <a:spcPts val="46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谬</a:t>
            </a:r>
            <a:endParaRPr lang="en-US" altLang="zh-CN" sz="2800" dirty="0"/>
          </a:p>
        </p:txBody>
      </p:sp>
      <p:sp>
        <p:nvSpPr>
          <p:cNvPr id="6" name="QB_6_AN.12_1#4fffd2600.bracket?pid=65fbec8f5&amp;color=0,0,0&amp;vpa=10&amp;vtp=1"/>
          <p:cNvSpPr/>
          <p:nvPr/>
        </p:nvSpPr>
        <p:spPr>
          <a:xfrm>
            <a:off x="3266155" y="1696925"/>
            <a:ext cx="615950" cy="584200"/>
          </a:xfrm>
          <a:prstGeom prst="rect">
            <a:avLst/>
          </a:prstGeom>
          <a:noFill/>
        </p:spPr>
        <p:txBody>
          <a:bodyPr wrap="none" lIns="0" tIns="0" rIns="0" bIns="0" rtlCol="0" anchor="t"/>
          <a:lstStyle/>
          <a:p>
            <a:pPr algn="ctr" latinLnBrk="1">
              <a:lnSpc>
                <a:spcPts val="46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缪</a:t>
            </a:r>
            <a:endParaRPr lang="en-US" altLang="zh-CN" sz="2800" dirty="0"/>
          </a:p>
        </p:txBody>
      </p:sp>
      <p:sp>
        <p:nvSpPr>
          <p:cNvPr id="7" name="QB_6_AN.13_1#4fffd2600.bracket?pid=65fbec8f5&amp;color=0,0,0&amp;vpa=11&amp;vtp=1"/>
          <p:cNvSpPr/>
          <p:nvPr/>
        </p:nvSpPr>
        <p:spPr>
          <a:xfrm>
            <a:off x="1843755" y="2319225"/>
            <a:ext cx="615950" cy="584200"/>
          </a:xfrm>
          <a:prstGeom prst="rect">
            <a:avLst/>
          </a:prstGeom>
          <a:noFill/>
        </p:spPr>
        <p:txBody>
          <a:bodyPr wrap="none" lIns="0" tIns="0" rIns="0" bIns="0" rtlCol="0" anchor="t"/>
          <a:lstStyle/>
          <a:p>
            <a:pPr algn="ctr" latinLnBrk="1">
              <a:lnSpc>
                <a:spcPts val="46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戮</a:t>
            </a:r>
            <a:endParaRPr lang="en-US" altLang="zh-CN" sz="2800" dirty="0"/>
          </a:p>
        </p:txBody>
      </p:sp>
      <p:sp>
        <p:nvSpPr>
          <p:cNvPr id="8" name="QB_6_AN.14_1#4fffd2600.bracket?pid=65fbec8f5&amp;color=0,0,0&amp;vpa=12&amp;vtp=1"/>
          <p:cNvSpPr/>
          <p:nvPr/>
        </p:nvSpPr>
        <p:spPr>
          <a:xfrm>
            <a:off x="2119980" y="2966290"/>
            <a:ext cx="615950" cy="584200"/>
          </a:xfrm>
          <a:prstGeom prst="rect">
            <a:avLst/>
          </a:prstGeom>
          <a:noFill/>
        </p:spPr>
        <p:txBody>
          <a:bodyPr wrap="none" lIns="0" tIns="0" rIns="0" bIns="0" rtlCol="0" anchor="t"/>
          <a:lstStyle/>
          <a:p>
            <a:pPr algn="ctr" latinLnBrk="1">
              <a:lnSpc>
                <a:spcPts val="46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辑</a:t>
            </a:r>
            <a:endParaRPr lang="en-US" altLang="zh-CN" sz="2800" dirty="0"/>
          </a:p>
        </p:txBody>
      </p:sp>
      <p:sp>
        <p:nvSpPr>
          <p:cNvPr id="9" name="QB_6_AN.15_1#4fffd2600.bracket?pid=65fbec8f5&amp;color=0,0,0&amp;vpa=13&amp;vtp=1"/>
          <p:cNvSpPr/>
          <p:nvPr/>
        </p:nvSpPr>
        <p:spPr>
          <a:xfrm>
            <a:off x="2119980" y="3588590"/>
            <a:ext cx="615950" cy="584200"/>
          </a:xfrm>
          <a:prstGeom prst="rect">
            <a:avLst/>
          </a:prstGeom>
          <a:noFill/>
        </p:spPr>
        <p:txBody>
          <a:bodyPr wrap="none" lIns="0" tIns="0" rIns="0" bIns="0" rtlCol="0" anchor="t"/>
          <a:lstStyle/>
          <a:p>
            <a:pPr algn="ctr" latinLnBrk="1">
              <a:lnSpc>
                <a:spcPts val="46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缉</a:t>
            </a:r>
            <a:endParaRPr lang="en-US" altLang="zh-CN" sz="2800" dirty="0"/>
          </a:p>
        </p:txBody>
      </p:sp>
      <p:sp>
        <p:nvSpPr>
          <p:cNvPr id="10" name="QB_6_AN.16_1#4fffd2600.bracket?pid=65fbec8f5&amp;color=0,0,0&amp;vpa=14&amp;vtp=1"/>
          <p:cNvSpPr/>
          <p:nvPr/>
        </p:nvSpPr>
        <p:spPr>
          <a:xfrm>
            <a:off x="2199355" y="4210890"/>
            <a:ext cx="615950" cy="584200"/>
          </a:xfrm>
          <a:prstGeom prst="rect">
            <a:avLst/>
          </a:prstGeom>
          <a:noFill/>
        </p:spPr>
        <p:txBody>
          <a:bodyPr wrap="none" lIns="0" tIns="0" rIns="0" bIns="0" rtlCol="0" anchor="t"/>
          <a:lstStyle/>
          <a:p>
            <a:pPr algn="ctr" latinLnBrk="1">
              <a:lnSpc>
                <a:spcPts val="46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揖</a:t>
            </a:r>
            <a:endParaRPr lang="en-US" altLang="zh-CN" sz="2800" dirty="0"/>
          </a:p>
        </p:txBody>
      </p:sp>
      <p:sp>
        <p:nvSpPr>
          <p:cNvPr id="11" name="QB_6_BD.10_2#4fffd2600?bid=1&amp;pid=65fbec8f5&amp;color=0,0,0&amp;vtp=1"/>
          <p:cNvSpPr/>
          <p:nvPr/>
        </p:nvSpPr>
        <p:spPr>
          <a:xfrm>
            <a:off x="612649" y="1736295"/>
            <a:ext cx="525463" cy="622300"/>
          </a:xfrm>
          <a:prstGeom prst="rect">
            <a:avLst/>
          </a:prstGeom>
          <a:noFill/>
        </p:spPr>
        <p:txBody>
          <a:bodyPr wrap="square" lIns="0" tIns="0" rIns="0" bIns="0" rtlCol="0" anchor="t"/>
          <a:lstStyle/>
          <a:p>
            <a:pPr algn="l"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endParaRPr lang="en-US" altLang="zh-CN" sz="2800" dirty="0"/>
          </a:p>
          <a:p>
            <a:pPr algn="l" latinLnBrk="1">
              <a:lnSpc>
                <a:spcPct val="143000"/>
              </a:lnSpc>
            </a:pPr>
            <a:endParaRPr lang="en-US" altLang="zh-CN" sz="2800" dirty="0"/>
          </a:p>
        </p:txBody>
      </p:sp>
      <p:sp>
        <p:nvSpPr>
          <p:cNvPr id="12" name="SystemAddBraceShape"/>
          <p:cNvSpPr/>
          <p:nvPr/>
        </p:nvSpPr>
        <p:spPr>
          <a:xfrm>
            <a:off x="1112712" y="1316560"/>
            <a:ext cx="165100" cy="1449705"/>
          </a:xfrm>
          <a:prstGeom prst="leftBrace">
            <a:avLst>
              <a:gd name="adj1" fmla="val 90000"/>
              <a:gd name="adj2" fmla="val 50000"/>
            </a:avLst>
          </a:prstGeom>
          <a:ln w="15875">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QB_6_BD.10_3#4fffd2600?bid=2&amp;pid=65fbec8f5&amp;color=0,0,0&amp;vtp=1"/>
          <p:cNvSpPr/>
          <p:nvPr/>
        </p:nvSpPr>
        <p:spPr>
          <a:xfrm>
            <a:off x="612649" y="3627960"/>
            <a:ext cx="525463" cy="622300"/>
          </a:xfrm>
          <a:prstGeom prst="rect">
            <a:avLst/>
          </a:prstGeom>
          <a:noFill/>
        </p:spPr>
        <p:txBody>
          <a:bodyPr wrap="square" lIns="0" tIns="0" rIns="0" bIns="0" rtlCol="0" anchor="t"/>
          <a:lstStyle/>
          <a:p>
            <a:pPr algn="l"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endParaRPr lang="en-US" altLang="zh-CN" sz="2800" dirty="0"/>
          </a:p>
          <a:p>
            <a:pPr algn="l" latinLnBrk="1">
              <a:lnSpc>
                <a:spcPct val="143000"/>
              </a:lnSpc>
            </a:pPr>
            <a:endParaRPr lang="en-US" altLang="zh-CN" sz="2800" dirty="0"/>
          </a:p>
        </p:txBody>
      </p:sp>
      <p:sp>
        <p:nvSpPr>
          <p:cNvPr id="14" name="SystemAddBraceShape"/>
          <p:cNvSpPr/>
          <p:nvPr/>
        </p:nvSpPr>
        <p:spPr>
          <a:xfrm>
            <a:off x="1112712" y="3208225"/>
            <a:ext cx="165100" cy="1449705"/>
          </a:xfrm>
          <a:prstGeom prst="leftBrace">
            <a:avLst>
              <a:gd name="adj1" fmla="val 90000"/>
              <a:gd name="adj2" fmla="val 50000"/>
            </a:avLst>
          </a:prstGeom>
          <a:ln w="15875">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wipe(left)">
                                      <p:cBhvr>
                                        <p:cTn id="31" dur="500"/>
                                        <p:tgtEl>
                                          <p:spTgt spid="8">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wipe(left)">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wipe(left)">
                                      <p:cBhvr>
                                        <p:cTn id="39" dur="500"/>
                                        <p:tgtEl>
                                          <p:spTgt spid="9">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wipe(left)">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wipe(left)">
                                      <p:cBhvr>
                                        <p:cTn id="47" dur="500"/>
                                        <p:tgtEl>
                                          <p:spTgt spid="10">
                                            <p:bg/>
                                          </p:spTgt>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wipe(left)">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P spid="8" grpId="0" animBg="1" build="p"/>
      <p:bldP spid="9" grpId="0" animBg="1" build="p"/>
      <p:bldP spid="10"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17_1#1ffe7d015?pid=65fbec8f5&amp;color=0,0,0&amp;vtp=1&amp;bt=1&amp;bbb=1"/>
          <p:cNvSpPr/>
          <p:nvPr/>
        </p:nvSpPr>
        <p:spPr>
          <a:xfrm>
            <a:off x="612648" y="468000"/>
            <a:ext cx="10963656" cy="584200"/>
          </a:xfrm>
          <a:prstGeom prst="rect">
            <a:avLst/>
          </a:prstGeom>
          <a:noFill/>
        </p:spPr>
        <p:txBody>
          <a:bodyPr wrap="none" lIns="0" tIns="0" rIns="0" bIns="0" rtlCol="0" anchor="t"/>
          <a:lstStyle/>
          <a:p>
            <a:pPr algn="l" latinLnBrk="1">
              <a:lnSpc>
                <a:spcPts val="46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辨析词义</a:t>
            </a:r>
            <a:endParaRPr lang="en-US" altLang="zh-CN" sz="2800" dirty="0"/>
          </a:p>
        </p:txBody>
      </p:sp>
      <p:sp>
        <p:nvSpPr>
          <p:cNvPr id="3" name="QB_7_BD.18_1#2b252b1cb?sp=1&amp;pid=1ffe7d015&amp;color=0,0,0&amp;vtp=1&amp;bbb=1"/>
          <p:cNvSpPr/>
          <p:nvPr/>
        </p:nvSpPr>
        <p:spPr>
          <a:xfrm>
            <a:off x="612648" y="1061608"/>
            <a:ext cx="10963656" cy="584200"/>
          </a:xfrm>
          <a:prstGeom prst="rect">
            <a:avLst/>
          </a:prstGeom>
          <a:noFill/>
        </p:spPr>
        <p:txBody>
          <a:bodyPr wrap="none" lIns="0" tIns="0" rIns="0" bIns="0" rtlCol="0" anchor="t"/>
          <a:lstStyle/>
          <a:p>
            <a:pPr algn="l" latinLnBrk="1">
              <a:lnSpc>
                <a:spcPts val="46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前仆后继·前赴后继</a:t>
            </a:r>
            <a:endParaRPr lang="en-US" altLang="zh-CN" sz="2800" dirty="0"/>
          </a:p>
        </p:txBody>
      </p:sp>
      <p:pic>
        <p:nvPicPr>
          <p:cNvPr id="4" name="QB_7_BD.18_1#2b252b1cb?pid=1ffe7d015&amp;color=0,0,0&amp;tib=255,255,255&amp;iip=2&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30968" y="1854881"/>
            <a:ext cx="192024" cy="1920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B_7_BD.18_2#2b252b1cb?pid=1ffe7d015&amp;color=0,0,0&amp;vtp=1&amp;bbb=1&amp;hb=1"/>
          <p:cNvSpPr/>
          <p:nvPr/>
        </p:nvSpPr>
        <p:spPr>
          <a:xfrm>
            <a:off x="612648" y="1650062"/>
            <a:ext cx="10963656" cy="1828800"/>
          </a:xfrm>
          <a:prstGeom prst="rect">
            <a:avLst/>
          </a:prstGeom>
          <a:noFill/>
        </p:spPr>
        <p:txBody>
          <a:bodyPr wrap="none" lIns="0" tIns="0" rIns="0" bIns="0" rtlCol="0" anchor="t"/>
          <a:lstStyle/>
          <a:p>
            <a:pPr algn="l" latinLnBrk="1">
              <a:lnSpc>
                <a:spcPts val="4800"/>
              </a:lnSpc>
            </a:pP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辨析</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两个成语都有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一个接着一个去做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的意思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前仆后继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指前面</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8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的人倒下了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后面的人继续跟上去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形容英勇奋斗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不怕牺牲</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前赴后</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8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指前面的人上去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后面的人就跟上去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形容奋勇向前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连续不断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00" dirty="0"/>
          </a:p>
        </p:txBody>
      </p:sp>
      <p:pic>
        <p:nvPicPr>
          <p:cNvPr id="6" name="QB_7_BD.18_2#2b252b1cb?pid=1ffe7d015&amp;color=0,0,0&amp;tib=255,255,255&amp;iip=3&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30968" y="3721781"/>
            <a:ext cx="192024" cy="1920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7" name="QB_7_BD.18_3#2b252b1cb?pid=1ffe7d015&amp;color=0,0,0&amp;vtp=1&amp;bbb=1&amp;hb=1"/>
          <p:cNvSpPr/>
          <p:nvPr/>
        </p:nvSpPr>
        <p:spPr>
          <a:xfrm>
            <a:off x="612648" y="3516962"/>
            <a:ext cx="10963656" cy="2438400"/>
          </a:xfrm>
          <a:prstGeom prst="rect">
            <a:avLst/>
          </a:prstGeom>
          <a:noFill/>
        </p:spPr>
        <p:txBody>
          <a:bodyPr wrap="none" lIns="0" tIns="0" rIns="0" bIns="0" rtlCol="0" anchor="t"/>
          <a:lstStyle/>
          <a:p>
            <a:pPr algn="l" latinLnBrk="1">
              <a:lnSpc>
                <a:spcPts val="4800"/>
              </a:lnSpc>
            </a:pP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消防队员在熊熊大火前</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不顾自身安危</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，一次次冲</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8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入火海救援被困群众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，有的甚至献出了宝贵的生命</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；而更多的消防员</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8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不断加入灭火和救援的行动中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，用他们的勇敢和担当守</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8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护着人民的生命财产安全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00" dirty="0"/>
          </a:p>
        </p:txBody>
      </p:sp>
      <p:sp>
        <p:nvSpPr>
          <p:cNvPr id="8" name="QB_7_AN.19_1#2b252b1cb.blank?pid=1ffe7d015&amp;color=0,0,0&amp;vpa=15&amp;vtp=1&amp;bbb=1"/>
          <p:cNvSpPr/>
          <p:nvPr/>
        </p:nvSpPr>
        <p:spPr>
          <a:xfrm>
            <a:off x="5296566" y="3486799"/>
            <a:ext cx="1687513" cy="584200"/>
          </a:xfrm>
          <a:prstGeom prst="rect">
            <a:avLst/>
          </a:prstGeom>
          <a:noFill/>
        </p:spPr>
        <p:txBody>
          <a:bodyPr wrap="none" lIns="0" tIns="0" rIns="0" bIns="0" rtlCol="0" anchor="t"/>
          <a:lstStyle/>
          <a:p>
            <a:pPr algn="ctr" latinLnBrk="1">
              <a:lnSpc>
                <a:spcPts val="46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前仆后继</a:t>
            </a:r>
            <a:endParaRPr lang="en-US" altLang="zh-CN" sz="2800" dirty="0"/>
          </a:p>
        </p:txBody>
      </p:sp>
      <p:sp>
        <p:nvSpPr>
          <p:cNvPr id="9" name="QB_7_AN.20_1#2b252b1cb.blank?pid=1ffe7d015&amp;color=0,0,0&amp;vpa=16&amp;vtp=1&amp;bbb=1"/>
          <p:cNvSpPr/>
          <p:nvPr/>
        </p:nvSpPr>
        <p:spPr>
          <a:xfrm>
            <a:off x="622967" y="4705999"/>
            <a:ext cx="1687513" cy="584200"/>
          </a:xfrm>
          <a:prstGeom prst="rect">
            <a:avLst/>
          </a:prstGeom>
          <a:noFill/>
        </p:spPr>
        <p:txBody>
          <a:bodyPr wrap="none" lIns="0" tIns="0" rIns="0" bIns="0" rtlCol="0" anchor="t"/>
          <a:lstStyle/>
          <a:p>
            <a:pPr algn="ctr" latinLnBrk="1">
              <a:lnSpc>
                <a:spcPts val="46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前赴后继</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wipe(left)">
                                      <p:cBhvr>
                                        <p:cTn id="7" dur="500"/>
                                        <p:tgtEl>
                                          <p:spTgt spid="8">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wipe(left)">
                                      <p:cBhvr>
                                        <p:cTn id="10" dur="500"/>
                                        <p:tgtEl>
                                          <p:spTgt spid="8">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9">
                                            <p:bg/>
                                          </p:spTgt>
                                        </p:tgtEl>
                                        <p:attrNameLst>
                                          <p:attrName>style.visibility</p:attrName>
                                        </p:attrNameLst>
                                      </p:cBhvr>
                                      <p:to>
                                        <p:strVal val="visible"/>
                                      </p:to>
                                    </p:set>
                                    <p:animEffect transition="in" filter="wipe(left)">
                                      <p:cBhvr>
                                        <p:cTn id="15" dur="500"/>
                                        <p:tgtEl>
                                          <p:spTgt spid="9">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wipe(left)">
                                      <p:cBhvr>
                                        <p:cTn id="1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build="p"/>
      <p:bldP spid="9"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21_1#a66d1a3c2?sp=1&amp;pid=1ffe7d015&amp;color=0,0,0&amp;vtp=1&amp;bt=1&amp;bbb=1"/>
          <p:cNvSpPr/>
          <p:nvPr/>
        </p:nvSpPr>
        <p:spPr>
          <a:xfrm>
            <a:off x="612648" y="468000"/>
            <a:ext cx="10963656" cy="533400"/>
          </a:xfrm>
          <a:prstGeom prst="rect">
            <a:avLst/>
          </a:prstGeom>
          <a:noFill/>
        </p:spPr>
        <p:txBody>
          <a:bodyPr wrap="none" lIns="0" tIns="0" rIns="0" bIns="0" rtlCol="0" anchor="t"/>
          <a:lstStyle/>
          <a:p>
            <a:pPr algn="l" latinLnBrk="1">
              <a:lnSpc>
                <a:spcPts val="42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一知半解·浮光掠影</a:t>
            </a:r>
            <a:endParaRPr lang="en-US" altLang="zh-CN" sz="2800" dirty="0"/>
          </a:p>
        </p:txBody>
      </p:sp>
      <p:pic>
        <p:nvPicPr>
          <p:cNvPr id="3" name="QB_7_BD.21_1#a66d1a3c2?pid=1ffe7d015&amp;color=0,0,0&amp;tib=255,255,255&amp;iip=4&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30968" y="1192544"/>
            <a:ext cx="192024" cy="1920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B_7_BD.21_2#a66d1a3c2?pid=1ffe7d015&amp;color=0,0,0&amp;vtp=1&amp;bbb=1&amp;hb=1"/>
          <p:cNvSpPr/>
          <p:nvPr/>
        </p:nvSpPr>
        <p:spPr>
          <a:xfrm>
            <a:off x="612648" y="1015443"/>
            <a:ext cx="10963656" cy="3352800"/>
          </a:xfrm>
          <a:prstGeom prst="rect">
            <a:avLst/>
          </a:prstGeom>
          <a:noFill/>
        </p:spPr>
        <p:txBody>
          <a:bodyPr wrap="none" lIns="0" tIns="0" rIns="0" bIns="0" rtlCol="0" anchor="t"/>
          <a:lstStyle/>
          <a:p>
            <a:pPr algn="l" latinLnBrk="1">
              <a:lnSpc>
                <a:spcPts val="4400"/>
              </a:lnSpc>
            </a:pP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辨析</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二者都有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不深入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不深刻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的意思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一知半解</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指知道得不全</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理解得不透彻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浮光掠影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指像水面的光和掠过的影子一样</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晃就消逝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形容印象不深刻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前者侧重对知识的掌握不完整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不深刻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4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批评意味较强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多用来形容学习不认真或能力不足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后者侧重对事物</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观察或了解非常肤浅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中性或略带批评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多用来形容初步印象或浅显</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的了解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00" dirty="0"/>
          </a:p>
        </p:txBody>
      </p:sp>
      <p:pic>
        <p:nvPicPr>
          <p:cNvPr id="5" name="QB_7_BD.21_2#a66d1a3c2?pid=1ffe7d015&amp;color=0,0,0&amp;tib=255,255,255&amp;iip=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30968" y="4532644"/>
            <a:ext cx="192024" cy="1920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B_7_BD.21_3#a66d1a3c2?pid=1ffe7d015&amp;color=0,0,0&amp;vtp=1&amp;bbb=1&amp;hb=1"/>
          <p:cNvSpPr/>
          <p:nvPr/>
        </p:nvSpPr>
        <p:spPr>
          <a:xfrm>
            <a:off x="612648" y="4355543"/>
            <a:ext cx="10963656" cy="1676400"/>
          </a:xfrm>
          <a:prstGeom prst="rect">
            <a:avLst/>
          </a:prstGeom>
          <a:noFill/>
        </p:spPr>
        <p:txBody>
          <a:bodyPr wrap="none" lIns="0" tIns="0" rIns="0" bIns="0" rtlCol="0" anchor="t"/>
          <a:lstStyle/>
          <a:p>
            <a:pPr algn="l" latinLnBrk="1">
              <a:lnSpc>
                <a:spcPts val="4400"/>
              </a:lnSpc>
            </a:pP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对于古典诗词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，她向来是</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在游览古迹时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，面对那</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些刻在墙壁上的千古名句，也只是</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地欣赏一下字面意思，</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无法领略诗词背后的意境和情感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00" dirty="0"/>
          </a:p>
        </p:txBody>
      </p:sp>
      <p:sp>
        <p:nvSpPr>
          <p:cNvPr id="7" name="QB_7_AN.22_1#a66d1a3c2.blank?pid=1ffe7d015&amp;color=0,0,0&amp;vpa=17&amp;vtp=1&amp;bbb=1"/>
          <p:cNvSpPr/>
          <p:nvPr/>
        </p:nvSpPr>
        <p:spPr>
          <a:xfrm>
            <a:off x="5652166" y="4330016"/>
            <a:ext cx="1687513" cy="533400"/>
          </a:xfrm>
          <a:prstGeom prst="rect">
            <a:avLst/>
          </a:prstGeom>
          <a:noFill/>
        </p:spPr>
        <p:txBody>
          <a:bodyPr wrap="none" lIns="0" tIns="0" rIns="0" bIns="0" rtlCol="0" anchor="t"/>
          <a:lstStyle/>
          <a:p>
            <a:pPr algn="ctr" latinLnBrk="1">
              <a:lnSpc>
                <a:spcPts val="42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一知半解</a:t>
            </a:r>
            <a:endParaRPr lang="en-US" altLang="zh-CN" sz="2800" dirty="0"/>
          </a:p>
        </p:txBody>
      </p:sp>
      <p:sp>
        <p:nvSpPr>
          <p:cNvPr id="8" name="QB_7_AN.23_1#a66d1a3c2.blank?pid=1ffe7d015&amp;color=0,0,0&amp;vpa=18&amp;vtp=1&amp;bbb=1"/>
          <p:cNvSpPr/>
          <p:nvPr/>
        </p:nvSpPr>
        <p:spPr>
          <a:xfrm>
            <a:off x="5956966" y="4888816"/>
            <a:ext cx="1687513" cy="533400"/>
          </a:xfrm>
          <a:prstGeom prst="rect">
            <a:avLst/>
          </a:prstGeom>
          <a:noFill/>
        </p:spPr>
        <p:txBody>
          <a:bodyPr wrap="none" lIns="0" tIns="0" rIns="0" bIns="0" rtlCol="0" anchor="t"/>
          <a:lstStyle/>
          <a:p>
            <a:pPr algn="ctr" latinLnBrk="1">
              <a:lnSpc>
                <a:spcPts val="42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浮光掠影</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wipe(left)">
                                      <p:cBhvr>
                                        <p:cTn id="7" dur="500"/>
                                        <p:tgtEl>
                                          <p:spTgt spid="7">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wipe(left)">
                                      <p:cBhvr>
                                        <p:cTn id="10" dur="500"/>
                                        <p:tgtEl>
                                          <p:spTgt spid="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wipe(left)">
                                      <p:cBhvr>
                                        <p:cTn id="15" dur="500"/>
                                        <p:tgtEl>
                                          <p:spTgt spid="8">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wipe(left)">
                                      <p:cBhvr>
                                        <p:cTn id="18"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build="p"/>
      <p:bldP spid="8"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4_1#badb61710?sp=1&amp;pid=65fbec8f5&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积累成语</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请根据词义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，填写恰当的课内成语。</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值得歌颂，使人感动得流泪</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，指悲壮的事迹使人非常</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感动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比喻盲目行事，没有明确目标。</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形容不细致，做事粗心大意。</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没有箭靶乱射箭，比喻言语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、行动没有明确目标或不</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切合实际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
        <p:nvSpPr>
          <p:cNvPr id="3" name="QB_6_AN.25_1#badb61710.blank?pid=65fbec8f5&amp;color=0,0,0&amp;vpa=19&amp;vtp=1&amp;bbb=1"/>
          <p:cNvSpPr/>
          <p:nvPr/>
        </p:nvSpPr>
        <p:spPr>
          <a:xfrm>
            <a:off x="978566" y="1732920"/>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可歌可泣</a:t>
            </a:r>
            <a:endParaRPr lang="en-US" altLang="zh-CN" sz="2800" dirty="0"/>
          </a:p>
        </p:txBody>
      </p:sp>
      <p:sp>
        <p:nvSpPr>
          <p:cNvPr id="4" name="QB_6_AN.26_1#badb61710.blank?pid=65fbec8f5&amp;color=0,0,0&amp;vpa=20&amp;vtp=1&amp;bbb=1"/>
          <p:cNvSpPr/>
          <p:nvPr/>
        </p:nvSpPr>
        <p:spPr>
          <a:xfrm>
            <a:off x="978566" y="3028320"/>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瞎子摸鱼</a:t>
            </a:r>
            <a:endParaRPr lang="en-US" altLang="zh-CN" sz="2800" dirty="0"/>
          </a:p>
        </p:txBody>
      </p:sp>
      <p:sp>
        <p:nvSpPr>
          <p:cNvPr id="5" name="QB_6_AN.27_1#badb61710.blank?pid=65fbec8f5&amp;color=0,0,0&amp;vpa=21&amp;vtp=1&amp;bbb=1"/>
          <p:cNvSpPr/>
          <p:nvPr/>
        </p:nvSpPr>
        <p:spPr>
          <a:xfrm>
            <a:off x="978566" y="3676020"/>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粗枝大叶</a:t>
            </a:r>
            <a:endParaRPr lang="en-US" altLang="zh-CN" sz="2800" dirty="0"/>
          </a:p>
        </p:txBody>
      </p:sp>
      <p:sp>
        <p:nvSpPr>
          <p:cNvPr id="6" name="QB_6_AN.28_1#badb61710.blank?pid=65fbec8f5&amp;color=0,0,0&amp;vpa=22&amp;vtp=1&amp;bbb=1"/>
          <p:cNvSpPr/>
          <p:nvPr/>
        </p:nvSpPr>
        <p:spPr>
          <a:xfrm>
            <a:off x="978566" y="4323720"/>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无的放矢</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wipe(left)">
                                      <p:cBhvr>
                                        <p:cTn id="23" dur="500"/>
                                        <p:tgtEl>
                                          <p:spTgt spid="5">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wipe(left)">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wipe(left)">
                                      <p:cBhvr>
                                        <p:cTn id="31" dur="500"/>
                                        <p:tgtEl>
                                          <p:spTgt spid="6">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wipe(left)">
                                      <p:cBhvr>
                                        <p:cTn id="34"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4_1#badb61710?sp=1&amp;pid=65fbec8f5&amp;color=0,0,0&amp;vtp=1&amp;bt=1&amp;bbb=1&amp;hb=1"/>
          <p:cNvSpPr/>
          <p:nvPr/>
        </p:nvSpPr>
        <p:spPr>
          <a:xfrm>
            <a:off x="612648" y="468000"/>
            <a:ext cx="10963656" cy="45339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⑤</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当作平常的人或事物看待。</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⑥</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形容对问题或情况有所认识却不很清楚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，也指对某事</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态度不明朗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⑦</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对准靶子射箭，比喻言论、行动目标明确。</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⑧</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只开花不结果，比喻外表好看，内容空虚。</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⑨</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比喻生硬地接受或机械地搬用（别人的理论、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经验、</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方法等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6_AN.29_1#badb61710.blank?pid=65fbec8f5&amp;color=0,0,0&amp;vpa=23&amp;vtp=1&amp;bbb=1"/>
          <p:cNvSpPr/>
          <p:nvPr/>
        </p:nvSpPr>
        <p:spPr>
          <a:xfrm>
            <a:off x="978566" y="437520"/>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等闲视之</a:t>
            </a:r>
            <a:endParaRPr lang="en-US" altLang="zh-CN" sz="2800" dirty="0"/>
          </a:p>
        </p:txBody>
      </p:sp>
      <p:sp>
        <p:nvSpPr>
          <p:cNvPr id="4" name="QB_6_AN.30_1#badb61710.blank?pid=65fbec8f5&amp;color=0,0,0&amp;vpa=24&amp;vtp=1&amp;bbb=1"/>
          <p:cNvSpPr/>
          <p:nvPr/>
        </p:nvSpPr>
        <p:spPr>
          <a:xfrm>
            <a:off x="978566" y="1085220"/>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若明若暗</a:t>
            </a:r>
            <a:endParaRPr lang="en-US" altLang="zh-CN" sz="2800" dirty="0"/>
          </a:p>
        </p:txBody>
      </p:sp>
      <p:sp>
        <p:nvSpPr>
          <p:cNvPr id="5" name="QB_6_AN.31_1#badb61710.blank?pid=65fbec8f5&amp;color=0,0,0&amp;vpa=25&amp;vtp=1&amp;bbb=1"/>
          <p:cNvSpPr/>
          <p:nvPr/>
        </p:nvSpPr>
        <p:spPr>
          <a:xfrm>
            <a:off x="978566" y="2380620"/>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有的放矢</a:t>
            </a:r>
            <a:endParaRPr lang="en-US" altLang="zh-CN" sz="2800" dirty="0"/>
          </a:p>
        </p:txBody>
      </p:sp>
      <p:sp>
        <p:nvSpPr>
          <p:cNvPr id="6" name="QB_6_AN.32_1#badb61710.blank?pid=65fbec8f5&amp;color=0,0,0&amp;vpa=26&amp;vtp=1&amp;bbb=1"/>
          <p:cNvSpPr/>
          <p:nvPr/>
        </p:nvSpPr>
        <p:spPr>
          <a:xfrm>
            <a:off x="978566" y="3028320"/>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华而不实</a:t>
            </a:r>
            <a:endParaRPr lang="en-US" altLang="zh-CN" sz="2800" dirty="0"/>
          </a:p>
        </p:txBody>
      </p:sp>
      <p:sp>
        <p:nvSpPr>
          <p:cNvPr id="7" name="QB_6_AN.33_1#badb61710.blank?pid=65fbec8f5&amp;color=0,0,0&amp;vpa=27&amp;vtp=1&amp;bbb=1"/>
          <p:cNvSpPr/>
          <p:nvPr/>
        </p:nvSpPr>
        <p:spPr>
          <a:xfrm>
            <a:off x="978566" y="3676020"/>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生吞活剥</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wipe(left)">
                                      <p:cBhvr>
                                        <p:cTn id="23" dur="500"/>
                                        <p:tgtEl>
                                          <p:spTgt spid="5">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wipe(left)">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wipe(left)">
                                      <p:cBhvr>
                                        <p:cTn id="31" dur="500"/>
                                        <p:tgtEl>
                                          <p:spTgt spid="6">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wipe(left)">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wipe(left)">
                                      <p:cBhvr>
                                        <p:cTn id="39" dur="500"/>
                                        <p:tgtEl>
                                          <p:spTgt spid="7">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wipe(left)">
                                      <p:cBhvr>
                                        <p:cTn id="4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4_1#b2a73e2cb?sp=1&amp;pid=65fbec8f5&amp;color=0,0,0&amp;vtp=1&amp;bt=1&amp;bbb=1&amp;hb=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句子重组</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将下面一句话改写成一个以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“自己的祖宗”为开头的被动句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，可适当增</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删词语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，但不能改变原意。</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许多马克思列宁主义的学者也是言必称希腊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对于自己的祖宗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则对不住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忘记了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a:t>
            </a:r>
            <a:endParaRPr lang="en-US" altLang="zh-CN" sz="2800" dirty="0"/>
          </a:p>
        </p:txBody>
      </p:sp>
      <p:sp>
        <p:nvSpPr>
          <p:cNvPr id="3" name="QB_6_AN.35_1#b2a73e2cb.blank?pid=65fbec8f5&amp;color=0,0,0&amp;vpa=28&amp;vtp=1&amp;bbb=1&amp;hb=1"/>
          <p:cNvSpPr/>
          <p:nvPr/>
        </p:nvSpPr>
        <p:spPr>
          <a:xfrm>
            <a:off x="612648" y="3676020"/>
            <a:ext cx="10963656" cy="1280160"/>
          </a:xfrm>
          <a:prstGeom prst="rect">
            <a:avLst/>
          </a:prstGeom>
          <a:noFill/>
        </p:spPr>
        <p:txBody>
          <a:bodyPr wrap="square" lIns="0" tIns="0" rIns="0" bIns="0" rtlCol="0" anchor="t"/>
          <a:lstStyle/>
          <a:p>
            <a:pPr latinLnBrk="1">
              <a:lnSpc>
                <a:spcPct val="15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自己的祖宗，在许多言必称希腊的马克思列宁主义的学者那里则是对不住</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，被忘记了。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36_1#b2a73e2cb?pid=65fbec8f5&amp;color=0,0,0&amp;vtp=1&amp;bt=1&amp;bbb=1&amp;hb=1"/>
          <p:cNvSpPr/>
          <p:nvPr/>
        </p:nvSpPr>
        <p:spPr>
          <a:xfrm>
            <a:off x="612648" y="468000"/>
            <a:ext cx="10963656" cy="32385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解答本题，首先审清题目，题目要求将句子改写成一个以</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“自己</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的祖宗</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”为开头的被动句；接着分析原句特点，原句是以</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“许多马克思</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列宁主义的学者</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”为主语的陈述句；然后按要求变换，先将</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“自己的祖</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宗</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”放在句首，使其作主语，将“忘记了”变换成“被忘记了</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”；最后检验</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改写后的句子是否改变了原意</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，是否符合题目要求和语言规范。</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3#9e7539a16?pid=0b0723d46&amp;color=0,0,0&amp;tib=255,255,255&amp;iip=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24110" y="554868"/>
            <a:ext cx="548640" cy="4663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P_3#9e7539a16?pid=0b0723d46&amp;color=0,0,0&amp;vtp=1&amp;bt=1&amp;bb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课时目标：</a:t>
            </a:r>
            <a:endPar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latinLnBrk="1">
              <a:lnSpc>
                <a:spcPts val="5100"/>
              </a:lnSpc>
            </a:pP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1.理解文章的主要观点，分析文章各部分的</a:t>
            </a:r>
            <a:r>
              <a:rPr lang="en-US" altLang="zh-CN" sz="280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逻辑关系</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，梳理文章的</a:t>
            </a:r>
            <a:r>
              <a:rPr lang="en-US" altLang="zh-CN" sz="280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论述</a:t>
            </a:r>
            <a:endParaRPr lang="en-US" altLang="zh-CN" sz="280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latinLnBrk="1">
              <a:lnSpc>
                <a:spcPts val="5100"/>
              </a:lnSpc>
            </a:pPr>
            <a:r>
              <a:rPr lang="en-US" altLang="zh-CN" sz="280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思路</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，分析论证方法。</a:t>
            </a:r>
            <a:endParaRPr lang="en-US" altLang="zh-CN" sz="2800">
              <a:solidFill>
                <a:prstClr val="black"/>
              </a:solidFill>
            </a:endParaRPr>
          </a:p>
          <a:p>
            <a:pPr lvl="0" latinLnBrk="1">
              <a:lnSpc>
                <a:spcPts val="5100"/>
              </a:lnSpc>
            </a:pP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2.鉴赏作者创造性语言的运用，把握文章</a:t>
            </a:r>
            <a:r>
              <a:rPr lang="en-US" altLang="zh-CN" sz="280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准确、严谨、生动、活泼</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的语</a:t>
            </a:r>
            <a:endPar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latinLnBrk="1">
              <a:lnSpc>
                <a:spcPts val="5100"/>
              </a:lnSpc>
            </a:pP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言特点。</a:t>
            </a:r>
            <a:endParaRPr lang="en-US" altLang="zh-CN" sz="2800">
              <a:solidFill>
                <a:prstClr val="black"/>
              </a:solidFill>
            </a:endParaRPr>
          </a:p>
          <a:p>
            <a:pPr lvl="0" latinLnBrk="1">
              <a:lnSpc>
                <a:spcPts val="5100"/>
              </a:lnSpc>
            </a:pP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3.联系文章的写作背景，理解文章的</a:t>
            </a:r>
            <a:r>
              <a:rPr lang="en-US" altLang="zh-CN" sz="280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针对性</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a:t>
            </a:r>
            <a:r>
              <a:rPr lang="en-US" altLang="zh-CN" sz="280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现实性</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a:solidFill>
                <a:prstClr val="black"/>
              </a:solidFill>
            </a:endParaRPr>
          </a:p>
          <a:p>
            <a:pPr lvl="0" latinLnBrk="1">
              <a:lnSpc>
                <a:spcPts val="5100"/>
              </a:lnSpc>
            </a:pP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4.提高对马克思列宁主义的思想认识，学习和体会</a:t>
            </a:r>
            <a:r>
              <a:rPr lang="en-US" altLang="zh-CN" sz="280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理论联系实际</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的思想</a:t>
            </a:r>
            <a:endPar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latinLnBrk="1">
              <a:lnSpc>
                <a:spcPts val="5100"/>
              </a:lnSpc>
            </a:pP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学风。</a:t>
            </a:r>
            <a:endParaRPr lang="en-US" altLang="zh-CN" sz="100" dirty="0"/>
          </a:p>
        </p:txBody>
      </p:sp>
    </p:spTree>
  </p:cSld>
  <p:clrMapOvr>
    <a:masterClrMapping/>
  </p:clrMapOvr>
  <p:transition>
    <p:split dir="in"/>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4e153cfa1?pid=65fbec8f5&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语用知识</a:t>
            </a:r>
            <a:endParaRPr lang="en-US" altLang="zh-CN" sz="2800" dirty="0"/>
          </a:p>
          <a:p>
            <a:pPr algn="ct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句子重组</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句子重组题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多是改变句子的开头或陈述对象</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在不改变句子原</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意的情况下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对句子进行重新组合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重新表述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答题步骤</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第一步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审题干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明方向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审清题干要求关键点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明</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确答题方向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第二步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读原句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析特点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仔细通读原句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分析其特点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包括句</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式特点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分句间的关系等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4e153cfa1?pid=65fbec8f5&amp;color=0,0,0&amp;vtp=1&amp;bt=1&amp;bbb=1&amp;hb=1"/>
          <p:cNvSpPr/>
          <p:nvPr/>
        </p:nvSpPr>
        <p:spPr>
          <a:xfrm>
            <a:off x="612648" y="468000"/>
            <a:ext cx="10963656" cy="25908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第三步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依要求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组句子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根据重组的要求组合句子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或适当调</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整原句的语序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或变换原句的句子结构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或将置于句首的词语作为叙</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述对象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或组合句群中的某一句子作为重组后的句子的主干</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或将其他句子转化为修饰主干的限制成分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aebacf67c?pid=ef3e9c721&amp;color=0,0,0&amp;vtp=1&amp;bt=1&amp;bbb=1"/>
          <p:cNvSpPr/>
          <p:nvPr/>
        </p:nvSpPr>
        <p:spPr>
          <a:xfrm>
            <a:off x="612648" y="466344"/>
            <a:ext cx="10963656" cy="731520"/>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五、文意梳理</a:t>
            </a:r>
            <a:endParaRPr lang="en-US" altLang="zh-CN" sz="3200" dirty="0"/>
          </a:p>
        </p:txBody>
      </p:sp>
      <p:sp>
        <p:nvSpPr>
          <p:cNvPr id="3" name="QB_6_BD.37_1#f2acdd43d?sp=1&amp;pid=aebacf67c&amp;color=0,0,0&amp;vtp=1&amp;bbb=1"/>
          <p:cNvSpPr/>
          <p:nvPr/>
        </p:nvSpPr>
        <p:spPr>
          <a:xfrm>
            <a:off x="612648" y="1174454"/>
            <a:ext cx="10963656" cy="635000"/>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厘清结构</a:t>
            </a:r>
            <a:endParaRPr lang="en-US" altLang="zh-CN" sz="2800" dirty="0"/>
          </a:p>
        </p:txBody>
      </p:sp>
      <p:pic>
        <p:nvPicPr>
          <p:cNvPr id="4" name="QB_6_BD.37_2#f2acdd43d?pid=aebacf67c&amp;color=0,0,0&amp;tib=255,255,255&amp;vip=29#33&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807209" y="1879346"/>
            <a:ext cx="5844113" cy="404780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B_6_AN.38_1#f2acdd43d.blank?pid=aebacf67c&amp;color=0,0,0&amp;vpa=29&amp;vtp=1"/>
          <p:cNvSpPr/>
          <p:nvPr/>
        </p:nvSpPr>
        <p:spPr>
          <a:xfrm>
            <a:off x="5481358" y="2074421"/>
            <a:ext cx="2861096" cy="325124"/>
          </a:xfrm>
          <a:prstGeom prst="rect">
            <a:avLst/>
          </a:prstGeom>
          <a:noFill/>
        </p:spPr>
        <p:txBody>
          <a:bodyPr wrap="none" lIns="0" tIns="0" rIns="0" bIns="0" rtlCol="0" anchor="b"/>
          <a:lstStyle/>
          <a:p>
            <a:pPr algn="ctr" latinLnBrk="1">
              <a:lnSpc>
                <a:spcPts val="2600"/>
              </a:lnSpc>
            </a:pPr>
            <a:r>
              <a:rPr lang="en-US" altLang="zh-CN" sz="21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改造学习</a:t>
            </a:r>
            <a:endParaRPr lang="en-US" altLang="zh-CN" sz="2100" dirty="0"/>
          </a:p>
        </p:txBody>
      </p:sp>
      <p:sp>
        <p:nvSpPr>
          <p:cNvPr id="6" name="QB_6_AN.39_1#f2acdd43d.blank?pid=aebacf67c&amp;color=0,0,0&amp;vpa=30&amp;vtp=1"/>
          <p:cNvSpPr/>
          <p:nvPr/>
        </p:nvSpPr>
        <p:spPr>
          <a:xfrm>
            <a:off x="7757230" y="2594620"/>
            <a:ext cx="894092" cy="276356"/>
          </a:xfrm>
          <a:prstGeom prst="rect">
            <a:avLst/>
          </a:prstGeom>
          <a:noFill/>
        </p:spPr>
        <p:txBody>
          <a:bodyPr wrap="square" lIns="0" tIns="0" rIns="0" bIns="0" rtlCol="0" anchor="b"/>
          <a:lstStyle/>
          <a:p>
            <a:pPr algn="l" latinLnBrk="1"/>
            <a:r>
              <a:rPr lang="en-US" altLang="zh-CN" sz="21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成绩与进步</a:t>
            </a:r>
            <a:endParaRPr lang="en-US" altLang="zh-CN" sz="2100" dirty="0"/>
          </a:p>
        </p:txBody>
      </p:sp>
      <p:sp>
        <p:nvSpPr>
          <p:cNvPr id="7" name="QB_6_AN.40_1#f2acdd43d.blank?pid=aebacf67c&amp;color=0,0,0&amp;vpa=31&amp;vtp=1"/>
          <p:cNvSpPr/>
          <p:nvPr/>
        </p:nvSpPr>
        <p:spPr>
          <a:xfrm>
            <a:off x="7025700" y="3700043"/>
            <a:ext cx="2861096" cy="286982"/>
          </a:xfrm>
          <a:prstGeom prst="rect">
            <a:avLst/>
          </a:prstGeom>
          <a:noFill/>
        </p:spPr>
        <p:txBody>
          <a:bodyPr wrap="square" lIns="0" tIns="0" rIns="0" bIns="0" rtlCol="0" anchor="b"/>
          <a:lstStyle/>
          <a:p>
            <a:pPr algn="l" latinLnBrk="1"/>
            <a:r>
              <a:rPr lang="en-US" altLang="zh-CN" sz="21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马克思列宁主义的应用</a:t>
            </a:r>
            <a:endParaRPr lang="en-US" altLang="zh-CN" sz="2100" dirty="0"/>
          </a:p>
        </p:txBody>
      </p:sp>
      <p:sp>
        <p:nvSpPr>
          <p:cNvPr id="8" name="QB_6_AN.41_1#f2acdd43d.blank?pid=aebacf67c&amp;color=0,0,0&amp;vpa=32&amp;vtp=1"/>
          <p:cNvSpPr/>
          <p:nvPr/>
        </p:nvSpPr>
        <p:spPr>
          <a:xfrm>
            <a:off x="6196634" y="4065808"/>
            <a:ext cx="1511829" cy="268228"/>
          </a:xfrm>
          <a:prstGeom prst="rect">
            <a:avLst/>
          </a:prstGeom>
          <a:noFill/>
        </p:spPr>
        <p:txBody>
          <a:bodyPr wrap="none" lIns="0" tIns="0" rIns="0" bIns="0" rtlCol="0" anchor="b"/>
          <a:lstStyle/>
          <a:p>
            <a:pPr algn="ctr" latinLnBrk="1">
              <a:lnSpc>
                <a:spcPts val="2600"/>
              </a:lnSpc>
            </a:pPr>
            <a:r>
              <a:rPr lang="en-US" altLang="zh-CN" sz="21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主观主义</a:t>
            </a:r>
            <a:endParaRPr lang="en-US" altLang="zh-CN" sz="2100" dirty="0"/>
          </a:p>
        </p:txBody>
      </p:sp>
      <p:sp>
        <p:nvSpPr>
          <p:cNvPr id="9" name="QB_6_AN.42_1#f2acdd43d.blank?pid=aebacf67c&amp;color=0,0,0&amp;vpa=33&amp;vtp=1"/>
          <p:cNvSpPr/>
          <p:nvPr/>
        </p:nvSpPr>
        <p:spPr>
          <a:xfrm>
            <a:off x="5977174" y="5561381"/>
            <a:ext cx="2397793" cy="292612"/>
          </a:xfrm>
          <a:prstGeom prst="rect">
            <a:avLst/>
          </a:prstGeom>
          <a:noFill/>
        </p:spPr>
        <p:txBody>
          <a:bodyPr wrap="none" lIns="0" tIns="0" rIns="0" bIns="0" rtlCol="0" anchor="b"/>
          <a:lstStyle/>
          <a:p>
            <a:pPr algn="ctr" latinLnBrk="1">
              <a:lnSpc>
                <a:spcPts val="2600"/>
              </a:lnSpc>
            </a:pPr>
            <a:r>
              <a:rPr lang="en-US" altLang="zh-CN" sz="21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理论联系实际</a:t>
            </a:r>
            <a:endParaRPr lang="en-US" altLang="zh-CN" sz="21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wipe(left)">
                                      <p:cBhvr>
                                        <p:cTn id="31" dur="500"/>
                                        <p:tgtEl>
                                          <p:spTgt spid="8">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wipe(left)">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wipe(left)">
                                      <p:cBhvr>
                                        <p:cTn id="39" dur="500"/>
                                        <p:tgtEl>
                                          <p:spTgt spid="9">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wipe(left)">
                                      <p:cBhvr>
                                        <p:cTn id="4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P spid="8" grpId="0" animBg="1" build="p"/>
      <p:bldP spid="9"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3_1#c0454ff18?sp=1&amp;pid=aebacf67c&amp;color=0,0,0&amp;vtp=1&amp;bt=1&amp;bbb=1&amp;hb=1"/>
          <p:cNvSpPr/>
          <p:nvPr/>
        </p:nvSpPr>
        <p:spPr>
          <a:xfrm>
            <a:off x="612648" y="468000"/>
            <a:ext cx="10963656" cy="32385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概括主旨</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本文深刻地批判了①</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学风，精辟地</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阐明了②</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的马克思列宁主义的学风，号召全党必须</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改造③</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，以便更好地完成④</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的历史任务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6_AN.44_1#c0454ff18.blank?pid=aebacf67c&amp;color=0,0,0&amp;vpa=34&amp;vtp=1&amp;bbb=1"/>
          <p:cNvSpPr/>
          <p:nvPr/>
        </p:nvSpPr>
        <p:spPr>
          <a:xfrm>
            <a:off x="4534566" y="1085220"/>
            <a:ext cx="45450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理论和实际分离的主观主义</a:t>
            </a:r>
            <a:endParaRPr lang="en-US" altLang="zh-CN" sz="2800" dirty="0"/>
          </a:p>
        </p:txBody>
      </p:sp>
      <p:sp>
        <p:nvSpPr>
          <p:cNvPr id="4" name="QB_6_AN.45_1#c0454ff18.blank?pid=aebacf67c&amp;color=0,0,0&amp;vpa=35&amp;vtp=1&amp;bbb=1"/>
          <p:cNvSpPr/>
          <p:nvPr/>
        </p:nvSpPr>
        <p:spPr>
          <a:xfrm>
            <a:off x="2045367" y="1732920"/>
            <a:ext cx="2759075"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理论和实际统一</a:t>
            </a:r>
            <a:endParaRPr lang="en-US" altLang="zh-CN" sz="2800" dirty="0"/>
          </a:p>
        </p:txBody>
      </p:sp>
      <p:sp>
        <p:nvSpPr>
          <p:cNvPr id="5" name="QB_6_AN.46_1#c0454ff18.blank?pid=aebacf67c&amp;color=0,0,0&amp;vpa=36&amp;vtp=1&amp;bbb=1"/>
          <p:cNvSpPr/>
          <p:nvPr/>
        </p:nvSpPr>
        <p:spPr>
          <a:xfrm>
            <a:off x="1689767" y="2380620"/>
            <a:ext cx="34734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学习方法和学习制度</a:t>
            </a:r>
            <a:endParaRPr lang="en-US" altLang="zh-CN" sz="2800" dirty="0"/>
          </a:p>
        </p:txBody>
      </p:sp>
      <p:sp>
        <p:nvSpPr>
          <p:cNvPr id="6" name="QB_6_AN.47_1#c0454ff18.blank?pid=aebacf67c&amp;color=0,0,0&amp;vpa=37&amp;vtp=1&amp;bbb=1&amp;hb=1"/>
          <p:cNvSpPr/>
          <p:nvPr/>
        </p:nvSpPr>
        <p:spPr>
          <a:xfrm>
            <a:off x="612648" y="2380620"/>
            <a:ext cx="10963656" cy="1280160"/>
          </a:xfrm>
          <a:prstGeom prst="rect">
            <a:avLst/>
          </a:prstGeom>
          <a:noFill/>
        </p:spPr>
        <p:txBody>
          <a:bodyPr wrap="square" lIns="0" tIns="0" rIns="0" bIns="0" rtlCol="0" anchor="t"/>
          <a:lstStyle/>
          <a:p>
            <a:pPr latinLnBrk="1">
              <a:lnSpc>
                <a:spcPct val="15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认识世界和改造世界</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wipe(left)">
                                      <p:cBhvr>
                                        <p:cTn id="23" dur="500"/>
                                        <p:tgtEl>
                                          <p:spTgt spid="5">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wipe(left)">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wipe(left)">
                                      <p:cBhvr>
                                        <p:cTn id="31" dur="500"/>
                                        <p:tgtEl>
                                          <p:spTgt spid="6">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wipe(left)">
                                      <p:cBhvr>
                                        <p:cTn id="34"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a3fa8eed6.fixed?pid=0d1410d38&amp;color=0,173,163&amp;vtp=1&amp;bbb=1"/>
          <p:cNvSpPr/>
          <p:nvPr/>
        </p:nvSpPr>
        <p:spPr>
          <a:xfrm>
            <a:off x="1618488" y="2660904"/>
            <a:ext cx="8997696" cy="722376"/>
          </a:xfrm>
          <a:prstGeom prst="rect">
            <a:avLst/>
          </a:prstGeom>
          <a:noFill/>
        </p:spPr>
        <p:txBody>
          <a:bodyPr wrap="none" lIns="0" tIns="0" rIns="0" bIns="0" rtlCol="0" anchor="ctr"/>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合作探究·提能力</a:t>
            </a:r>
            <a:endParaRPr lang="en-US" altLang="zh-CN" sz="4000" dirty="0"/>
          </a:p>
        </p:txBody>
      </p:sp>
      <p:sp>
        <p:nvSpPr>
          <p:cNvPr id="3" name="C_4#a3fa8eed6"/>
          <p:cNvSpPr/>
          <p:nvPr/>
        </p:nvSpPr>
        <p:spPr>
          <a:xfrm>
            <a:off x="1618488" y="3419856"/>
            <a:ext cx="8961120" cy="9144"/>
          </a:xfrm>
          <a:prstGeom prst="line">
            <a:avLst/>
          </a:prstGeom>
          <a:noFill/>
          <a:ln w="28575">
            <a:solidFill>
              <a:srgbClr val="00ADA3"/>
            </a:solidFill>
            <a:prstDash val="solid"/>
          </a:ln>
        </p:spPr>
        <p:txBody>
          <a:bodyPr/>
          <a:lstStyle/>
          <a:p>
            <a:endParaRPr lang="zh-CN" altLang="en-US"/>
          </a:p>
        </p:txBody>
      </p:sp>
    </p:spTree>
  </p:cSld>
  <p:clrMapOvr>
    <a:masterClrMapping/>
  </p:clrMapOvr>
  <p:transition>
    <p:split dir="in"/>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3178cca9c?pid=a3fa8eed6&amp;color=0,0,0&amp;vtp=1&amp;bt=1&amp;bbb=1&amp;hb=1"/>
          <p:cNvSpPr/>
          <p:nvPr/>
        </p:nvSpPr>
        <p:spPr>
          <a:xfrm>
            <a:off x="612648" y="468000"/>
            <a:ext cx="10963656" cy="5715000"/>
          </a:xfrm>
          <a:prstGeom prst="rect">
            <a:avLst/>
          </a:prstGeom>
          <a:noFill/>
        </p:spPr>
        <p:txBody>
          <a:bodyPr wrap="none" lIns="0" tIns="0" rIns="0" bIns="0" rtlCol="0" anchor="t"/>
          <a:lstStyle/>
          <a:p>
            <a:pPr algn="l" latinLnBrk="1">
              <a:lnSpc>
                <a:spcPts val="45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情境探究</a:t>
            </a:r>
            <a:endParaRPr lang="en-US" altLang="zh-CN" sz="2800" dirty="0"/>
          </a:p>
          <a:p>
            <a:pPr latinLnBrk="1">
              <a:lnSpc>
                <a:spcPts val="45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“金无足赤，人无完人。”任何人都会犯错误，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即使圣人也不例外。</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始吾于人也，听其言而信其行；今吾于人也，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听其言而观其行。”</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论语·公冶长》）犯错误不要紧，重要的是要改正错误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。改正错误</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有两个途径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，一是别人发现，听取别人的批评；二是自我发现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，进行</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自我批评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。毛泽东把“批评”概括为“我们分析一个事物，</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首先加以分解，</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分成两个方面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，找出哪些是正确的，哪些是不正确的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，哪些是应该发</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扬的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，哪些是应该丢掉的，这就是批评”。《改造我们的学习</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》依然闪</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耀着真理的思想光芒和不朽的精神力量，我们中学生也可以通过学会</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自我批评”，反思和改进自己的学习方法和态度。</a:t>
            </a:r>
            <a:endParaRPr lang="en-US" altLang="zh-CN" sz="2800" dirty="0"/>
          </a:p>
        </p:txBody>
      </p:sp>
    </p:spTree>
  </p:cSld>
  <p:clrMapOvr>
    <a:masterClrMapping/>
  </p:clrMapOvr>
  <p:transition>
    <p:split dir="in"/>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adaced53b?pid=a3fa8eed6&amp;color=0,173,163&amp;vtp=1&amp;bt=1&amp;bbb=1"/>
          <p:cNvSpPr/>
          <p:nvPr/>
        </p:nvSpPr>
        <p:spPr>
          <a:xfrm>
            <a:off x="612648" y="466344"/>
            <a:ext cx="10963656" cy="1041400"/>
          </a:xfrm>
          <a:prstGeom prst="rect">
            <a:avLst/>
          </a:prstGeom>
          <a:noFill/>
        </p:spPr>
        <p:txBody>
          <a:bodyPr wrap="none" lIns="0" tIns="0" rIns="0" bIns="0" rtlCol="0" anchor="t"/>
          <a:lstStyle/>
          <a:p>
            <a:pPr algn="l" latinLnBrk="1">
              <a:lnSpc>
                <a:spcPts val="52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任务一</a:t>
            </a:r>
            <a:r>
              <a:rPr lang="en-US" altLang="zh-CN" sz="3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明观点，体会毛泽东思想的伟大力量</a:t>
            </a:r>
            <a:endParaRPr lang="en-US" altLang="zh-CN" sz="3000" dirty="0"/>
          </a:p>
        </p:txBody>
      </p:sp>
      <p:sp>
        <p:nvSpPr>
          <p:cNvPr id="3" name="QB_6_BD.75_1#8467fdb51?sp=1&amp;pid=adaced53b&amp;color=0,0,0&amp;vtp=1&amp;bbb=1&amp;hb=1&amp;hltap=1"/>
          <p:cNvSpPr/>
          <p:nvPr/>
        </p:nvSpPr>
        <p:spPr>
          <a:xfrm>
            <a:off x="612648" y="1115647"/>
            <a:ext cx="10963656" cy="45339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毛泽东写文章必定是出于革命和建设的实际需要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，是为了真正解决问</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，因而总是针对性极强，思想说服力与艺术感染力兼备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。请你借助</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课文的写作背景理解毛泽东的写作意图和理论观点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6_AN.76_1#8467fdb51?sp=1&amp;pid=adaced53b&amp;color=0,0,0&amp;vtp=1&amp;bbb=1&amp;hb=1&amp;hla=1"/>
          <p:cNvSpPr/>
          <p:nvPr/>
        </p:nvSpPr>
        <p:spPr>
          <a:xfrm>
            <a:off x="612648" y="3023187"/>
            <a:ext cx="10963656" cy="25908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1）写作意图：纯洁党的作风，清算“左”、</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右倾的思想影响，</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提高党的战斗力</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。（2分）</a:t>
            </a:r>
            <a:endParaRPr lang="en-US" altLang="zh-CN" sz="2800" dirty="0"/>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2）理论观点：改造学习方法和学习制度</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，提倡将马克思列宁主义理</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论与中国革命的具体实践相结合</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9_1#675939679?sp=1&amp;pid=adaced53b&amp;color=0,0,0&amp;vtp=1&amp;bt=1&amp;bbb=1&amp;hb=1"/>
          <p:cNvSpPr/>
          <p:nvPr/>
        </p:nvSpPr>
        <p:spPr>
          <a:xfrm>
            <a:off x="612648" y="468000"/>
            <a:ext cx="10963656" cy="12954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第二部分，毛泽东从三个方面反思了我党在学习中存在的缺点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，并有</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针对性地提出了对策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。请结合内容，填写表格。（12</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graphicFrame>
        <p:nvGraphicFramePr>
          <p:cNvPr id="26" name="QB_6_BD.49_2#675939679?colgroup=2,7,18&amp;pid=adaced53b&amp;color=0,0,0&amp;vtp=1&amp;bbb=1&amp;hb=1"/>
          <p:cNvGraphicFramePr>
            <a:graphicFrameLocks noGrp="1"/>
          </p:cNvGraphicFramePr>
          <p:nvPr/>
        </p:nvGraphicFramePr>
        <p:xfrm>
          <a:off x="612648" y="1880240"/>
          <a:ext cx="10927080" cy="3403664"/>
        </p:xfrm>
        <a:graphic>
          <a:graphicData uri="http://schemas.openxmlformats.org/drawingml/2006/table">
            <a:tbl>
              <a:tblPr/>
              <a:tblGrid>
                <a:gridCol w="1188720"/>
                <a:gridCol w="2834640"/>
                <a:gridCol w="6903720"/>
              </a:tblGrid>
              <a:tr h="618236">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方面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缺点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785428">
                <a:tc>
                  <a:txBody>
                    <a:bodyPr/>
                    <a:lstStyle/>
                    <a:p>
                      <a:pPr marL="0" indent="0" algn="ctr"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研究</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现状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B_6_AN.50_1#675939679.blank?pid=adaced53b&amp;color=0,0,0&amp;vpa=38&amp;vtp=1&amp;bbb=1&amp;hb=1"/>
          <p:cNvSpPr/>
          <p:nvPr/>
        </p:nvSpPr>
        <p:spPr>
          <a:xfrm>
            <a:off x="1873368" y="3054863"/>
            <a:ext cx="2707640" cy="1664208"/>
          </a:xfrm>
          <a:prstGeom prst="rect">
            <a:avLst/>
          </a:prstGeom>
          <a:noFill/>
        </p:spPr>
        <p:txBody>
          <a:bodyPr wrap="square" lIns="0" tIns="0" rIns="0" bIns="0" rtlCol="0" anchor="t"/>
          <a:lstStyle/>
          <a:p>
            <a:pPr latinLnBrk="1">
              <a:lnSpc>
                <a:spcPct val="13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不系统、不周密，研究氛围不浓厚</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
        <p:nvSpPr>
          <p:cNvPr id="5" name="QB_6_AN.51_1#675939679.blank?pid=adaced53b&amp;color=0,0,0&amp;vpa=39&amp;vtp=1&amp;bbb=1&amp;hb=1"/>
          <p:cNvSpPr/>
          <p:nvPr/>
        </p:nvSpPr>
        <p:spPr>
          <a:xfrm>
            <a:off x="4708008" y="2496063"/>
            <a:ext cx="6776720" cy="2773680"/>
          </a:xfrm>
          <a:prstGeom prst="rect">
            <a:avLst/>
          </a:prstGeom>
          <a:noFill/>
        </p:spPr>
        <p:txBody>
          <a:bodyPr wrap="square" lIns="0" tIns="0" rIns="0" bIns="0" rtlCol="0" anchor="t"/>
          <a:lstStyle/>
          <a:p>
            <a:pPr latinLnBrk="1">
              <a:lnSpc>
                <a:spcPct val="13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向全党提出系统地周密地研究周围环境的任务。依据马克思列宁主义的理论和方法，对敌友我各方面的动态进行详细的调查和研究的工作，然后引出应有的和必要的结论</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 name="QB_6_BD.52_1#675939679?colgroup=2,7,18&amp;pid=adaced53b&amp;color=0,0,0&amp;mp=1&amp;vtp=1&amp;bt=1&amp;bbb=1&amp;hb=1"/>
          <p:cNvGraphicFramePr>
            <a:graphicFrameLocks noGrp="1"/>
          </p:cNvGraphicFramePr>
          <p:nvPr/>
        </p:nvGraphicFramePr>
        <p:xfrm>
          <a:off x="612648" y="466344"/>
          <a:ext cx="10927080" cy="4524884"/>
        </p:xfrm>
        <a:graphic>
          <a:graphicData uri="http://schemas.openxmlformats.org/drawingml/2006/table">
            <a:tbl>
              <a:tblPr/>
              <a:tblGrid>
                <a:gridCol w="1188720"/>
                <a:gridCol w="2834640"/>
                <a:gridCol w="6903720"/>
              </a:tblGrid>
              <a:tr h="618236">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方面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缺点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675956">
                <a:tc>
                  <a:txBody>
                    <a:bodyPr/>
                    <a:lstStyle/>
                    <a:p>
                      <a:pPr marL="0" indent="0" algn="ctr"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研究</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历史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230692">
                <a:tc>
                  <a:txBody>
                    <a:bodyPr/>
                    <a:lstStyle/>
                    <a:p>
                      <a:pPr marL="0" indent="0" algn="ctr"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学习</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ctr"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国际</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经验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⑤</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⑥</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3" name="QB_6_AN.53_1#675939679.blank?pid=adaced53b&amp;color=0,0,0&amp;mp=1&amp;vpa=40&amp;vtp=1&amp;bbb=1&amp;hb=1"/>
          <p:cNvSpPr/>
          <p:nvPr/>
        </p:nvSpPr>
        <p:spPr>
          <a:xfrm>
            <a:off x="1873368" y="1086231"/>
            <a:ext cx="2707640" cy="1664208"/>
          </a:xfrm>
          <a:prstGeom prst="rect">
            <a:avLst/>
          </a:prstGeom>
          <a:noFill/>
        </p:spPr>
        <p:txBody>
          <a:bodyPr wrap="square" lIns="0" tIns="0" rIns="0" bIns="0" rtlCol="0" anchor="t"/>
          <a:lstStyle/>
          <a:p>
            <a:pPr latinLnBrk="1">
              <a:lnSpc>
                <a:spcPct val="13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没能有组织地进行，研究氛围不浓厚</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
        <p:nvSpPr>
          <p:cNvPr id="4" name="QB_6_AN.54_1#675939679.blank?pid=adaced53b&amp;color=0,0,0&amp;mp=1&amp;vpa=41&amp;vtp=1&amp;bbb=1&amp;hb=1"/>
          <p:cNvSpPr/>
          <p:nvPr/>
        </p:nvSpPr>
        <p:spPr>
          <a:xfrm>
            <a:off x="4708008" y="1365631"/>
            <a:ext cx="6776720" cy="1109472"/>
          </a:xfrm>
          <a:prstGeom prst="rect">
            <a:avLst/>
          </a:prstGeom>
          <a:noFill/>
        </p:spPr>
        <p:txBody>
          <a:bodyPr wrap="square" lIns="0" tIns="0" rIns="0" bIns="0" rtlCol="0" anchor="t"/>
          <a:lstStyle/>
          <a:p>
            <a:pPr latinLnBrk="1">
              <a:lnSpc>
                <a:spcPct val="13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聚集人才</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，分工合作地去做</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，克服无组织的状态</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
        <p:nvSpPr>
          <p:cNvPr id="5" name="QB_6_AN.55_1#675939679.blank?pid=adaced53b&amp;color=0,0,0&amp;mp=1&amp;vpa=42&amp;vtp=1&amp;bbb=1&amp;hb=1"/>
          <p:cNvSpPr/>
          <p:nvPr/>
        </p:nvSpPr>
        <p:spPr>
          <a:xfrm>
            <a:off x="1873368" y="2760155"/>
            <a:ext cx="2707640" cy="2218944"/>
          </a:xfrm>
          <a:prstGeom prst="rect">
            <a:avLst/>
          </a:prstGeom>
          <a:noFill/>
        </p:spPr>
        <p:txBody>
          <a:bodyPr wrap="square" lIns="0" tIns="0" rIns="0" bIns="0" rtlCol="0" anchor="t"/>
          <a:lstStyle/>
          <a:p>
            <a:pPr latinLnBrk="1">
              <a:lnSpc>
                <a:spcPct val="13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不是为了革命实践的需要而学习，而是为了单纯的学习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
        <p:nvSpPr>
          <p:cNvPr id="6" name="QB_6_AN.56_1#675939679.blank?pid=adaced53b&amp;color=0,0,0&amp;mp=1&amp;vpa=43&amp;vtp=1&amp;bbb=1&amp;hb=1"/>
          <p:cNvSpPr/>
          <p:nvPr/>
        </p:nvSpPr>
        <p:spPr>
          <a:xfrm>
            <a:off x="4708008" y="2760155"/>
            <a:ext cx="6776720" cy="2218944"/>
          </a:xfrm>
          <a:prstGeom prst="rect">
            <a:avLst/>
          </a:prstGeom>
          <a:noFill/>
        </p:spPr>
        <p:txBody>
          <a:bodyPr wrap="square" lIns="0" tIns="0" rIns="0" bIns="0" rtlCol="0" anchor="t"/>
          <a:lstStyle/>
          <a:p>
            <a:pPr latinLnBrk="1">
              <a:lnSpc>
                <a:spcPct val="13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以研究中国革命实际问题为中心，以马克思列宁主义基本原则为指导方针，废除静止地孤立地研究马克思列宁主义的方法</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wipe(left)">
                                      <p:cBhvr>
                                        <p:cTn id="23" dur="500"/>
                                        <p:tgtEl>
                                          <p:spTgt spid="5">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wipe(left)">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wipe(left)">
                                      <p:cBhvr>
                                        <p:cTn id="31" dur="500"/>
                                        <p:tgtEl>
                                          <p:spTgt spid="6">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wipe(left)">
                                      <p:cBhvr>
                                        <p:cTn id="34"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7_1#67107f52a?sp=1&amp;pid=adaced53b&amp;color=0,0,0&amp;vtp=1&amp;bt=1&amp;bbb=1&amp;hb=1"/>
          <p:cNvSpPr/>
          <p:nvPr/>
        </p:nvSpPr>
        <p:spPr>
          <a:xfrm>
            <a:off x="612648" y="468000"/>
            <a:ext cx="10963656" cy="12954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毛泽东在第三部分将“主观主义的态度”和“马克思列宁主义的态度</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表现进行了对照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。请在文中找出相关语句,说明这样写的好处。（14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0d1410d38.fixed?pid=0b0723d46&amp;color=0,173,163&amp;vtp=1&amp;bbb=1"/>
          <p:cNvSpPr/>
          <p:nvPr/>
        </p:nvSpPr>
        <p:spPr>
          <a:xfrm>
            <a:off x="877824" y="2624328"/>
            <a:ext cx="10981944" cy="722376"/>
          </a:xfrm>
          <a:prstGeom prst="rect">
            <a:avLst/>
          </a:prstGeom>
          <a:noFill/>
        </p:spPr>
        <p:txBody>
          <a:bodyPr wrap="none" lIns="0" tIns="0" rIns="0" bIns="0" rtlCol="0" anchor="b"/>
          <a:lstStyle/>
          <a:p>
            <a:pPr algn="l"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第一单元</a:t>
            </a:r>
            <a:r>
              <a:rPr lang="en-US" altLang="zh-CN" sz="4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科学与文化论著研习——理论的价值</a:t>
            </a:r>
            <a:endParaRPr lang="en-US" altLang="zh-CN" sz="4000" dirty="0"/>
          </a:p>
        </p:txBody>
      </p:sp>
      <p:sp>
        <p:nvSpPr>
          <p:cNvPr id="3" name="C_3#0d1410d38"/>
          <p:cNvSpPr/>
          <p:nvPr/>
        </p:nvSpPr>
        <p:spPr>
          <a:xfrm>
            <a:off x="877824" y="3419856"/>
            <a:ext cx="8997696" cy="9144"/>
          </a:xfrm>
          <a:prstGeom prst="line">
            <a:avLst/>
          </a:prstGeom>
          <a:noFill/>
          <a:ln w="28575">
            <a:solidFill>
              <a:srgbClr val="00ADA3"/>
            </a:solidFill>
            <a:prstDash val="solid"/>
          </a:ln>
        </p:spPr>
        <p:txBody>
          <a:bodyPr/>
          <a:lstStyle/>
          <a:p>
            <a:endParaRPr lang="zh-CN" altLang="en-US"/>
          </a:p>
        </p:txBody>
      </p:sp>
      <p:sp>
        <p:nvSpPr>
          <p:cNvPr id="4" name="C_3#0d1410d38.fixed?pid=0b0723d46&amp;color=0,173,163&amp;vtp=1&amp;bbb=1"/>
          <p:cNvSpPr/>
          <p:nvPr/>
        </p:nvSpPr>
        <p:spPr>
          <a:xfrm>
            <a:off x="877824" y="3493008"/>
            <a:ext cx="10981944" cy="1019048"/>
          </a:xfrm>
          <a:prstGeom prst="rect">
            <a:avLst/>
          </a:prstGeom>
          <a:noFill/>
        </p:spPr>
        <p:txBody>
          <a:bodyPr wrap="none" lIns="0" tIns="0" rIns="0" bIns="0" rtlCol="0" anchor="t"/>
          <a:lstStyle/>
          <a:p>
            <a:pPr algn="l" latinLnBrk="1">
              <a:lnSpc>
                <a:spcPts val="4000"/>
              </a:lnSpc>
            </a:pPr>
            <a:r>
              <a:rPr lang="en-US" altLang="zh-CN" sz="32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第2课</a:t>
            </a:r>
            <a:r>
              <a:rPr lang="en-US" altLang="zh-CN" sz="3200" b="0"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2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改造我们的学习</a:t>
            </a:r>
            <a:r>
              <a:rPr lang="en-US" altLang="zh-CN" sz="3200" b="0"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2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人的正确思想是从哪里来的？</a:t>
            </a:r>
            <a:endParaRPr lang="en-US" altLang="zh-CN" sz="3200" dirty="0"/>
          </a:p>
        </p:txBody>
      </p:sp>
      <p:sp>
        <p:nvSpPr>
          <p:cNvPr id="5" name="C_3_BD#0d1410d38.fixed?pid=0b0723d46&amp;color=0,173,163&amp;vtp=1&amp;bbb=1"/>
          <p:cNvSpPr/>
          <p:nvPr/>
        </p:nvSpPr>
        <p:spPr>
          <a:xfrm>
            <a:off x="877824" y="4142232"/>
            <a:ext cx="10981944" cy="1019048"/>
          </a:xfrm>
          <a:prstGeom prst="rect">
            <a:avLst/>
          </a:prstGeom>
          <a:noFill/>
        </p:spPr>
        <p:txBody>
          <a:bodyPr wrap="none" lIns="0" tIns="0" rIns="0" bIns="0" rtlCol="0" anchor="t"/>
          <a:lstStyle/>
          <a:p>
            <a:pPr algn="l" latinLnBrk="1">
              <a:lnSpc>
                <a:spcPts val="4000"/>
              </a:lnSpc>
            </a:pPr>
            <a:r>
              <a:rPr lang="en-US" altLang="zh-CN" sz="32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课时1</a:t>
            </a:r>
            <a:r>
              <a:rPr lang="en-US" altLang="zh-CN" sz="3200" b="0"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2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改造我们的学习</a:t>
            </a:r>
            <a:endParaRPr lang="en-US" altLang="zh-CN" sz="3200" dirty="0"/>
          </a:p>
        </p:txBody>
      </p:sp>
    </p:spTree>
  </p:cSld>
  <p:clrMapOvr>
    <a:masterClrMapping/>
  </p:clrMapOvr>
  <p:transition>
    <p:split dir="in"/>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QB_6_BD.9_2#785129806?colgroup=4,19,5&amp;pid=698db54e1&amp;color=0,0,0&amp;mp=1&amp;vtp=1&amp;bt=1&amp;bbb=1&amp;hb=1"/>
          <p:cNvGraphicFramePr>
            <a:graphicFrameLocks noGrp="1"/>
          </p:cNvGraphicFramePr>
          <p:nvPr/>
        </p:nvGraphicFramePr>
        <p:xfrm>
          <a:off x="612648" y="466344"/>
          <a:ext cx="10945368" cy="5044569"/>
        </p:xfrm>
        <a:graphic>
          <a:graphicData uri="http://schemas.openxmlformats.org/drawingml/2006/table">
            <a:tbl>
              <a:tblPr/>
              <a:tblGrid>
                <a:gridCol w="1600200"/>
                <a:gridCol w="7242048"/>
                <a:gridCol w="2103120"/>
              </a:tblGrid>
              <a:tr h="571437">
                <a:tc>
                  <a:txBody>
                    <a:bodyPr/>
                    <a:lstStyle/>
                    <a:p>
                      <a:pPr algn="ctr" latinLnBrk="1" hangingPunct="0">
                        <a:lnSpc>
                          <a:spcPts val="42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态度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2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2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对比的好处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675956">
                <a:tc rowSpan="3">
                  <a:txBody>
                    <a:bodyPr/>
                    <a:lstStyle/>
                    <a:p>
                      <a:pPr marL="0" indent="0" algn="ctr"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主观主义</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的态度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3">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⑦</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121220">
                <a:tc vMerge="1">
                  <a:tcPr/>
                </a:tc>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a:tc>
              </a:tr>
              <a:tr h="1675956">
                <a:tc vMerge="1">
                  <a:tcPr/>
                </a:tc>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a:tc>
              </a:tr>
            </a:tbl>
          </a:graphicData>
        </a:graphic>
      </p:graphicFrame>
      <p:sp>
        <p:nvSpPr>
          <p:cNvPr id="7" name="QB_6_AN.10_1#785129806.blank?pid=698db54e1&amp;color=0,0,0&amp;mp=1&amp;vpa=7&amp;vtp=1&amp;bbb=1&amp;hb=1"/>
          <p:cNvSpPr/>
          <p:nvPr/>
        </p:nvSpPr>
        <p:spPr>
          <a:xfrm>
            <a:off x="2284848" y="1039432"/>
            <a:ext cx="7115048" cy="1612456"/>
          </a:xfrm>
          <a:prstGeom prst="rect">
            <a:avLst/>
          </a:prstGeom>
          <a:noFill/>
        </p:spPr>
        <p:txBody>
          <a:bodyPr wrap="square" lIns="0" tIns="0" rIns="0" bIns="0" rtlCol="0" anchor="t"/>
          <a:lstStyle/>
          <a:p>
            <a:pPr latinLnBrk="1">
              <a:lnSpc>
                <a:spcPct val="13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对周围环境不作系统的周密的研究</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,单凭主观热情去工作</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,对于中国今天的面目若明若暗”</a:t>
            </a:r>
            <a:endParaRPr lang="en-US" altLang="zh-CN" sz="2800" dirty="0"/>
          </a:p>
        </p:txBody>
      </p:sp>
      <p:sp>
        <p:nvSpPr>
          <p:cNvPr id="8" name="QB_6_AN.11_1#785129806.blank?pid=698db54e1&amp;color=0,0,0&amp;mp=1&amp;vpa=8&amp;vtp=1&amp;bbb=1&amp;hb=1"/>
          <p:cNvSpPr/>
          <p:nvPr/>
        </p:nvSpPr>
        <p:spPr>
          <a:xfrm>
            <a:off x="2284848" y="2717420"/>
            <a:ext cx="7115048" cy="1045782"/>
          </a:xfrm>
          <a:prstGeom prst="rect">
            <a:avLst/>
          </a:prstGeom>
          <a:noFill/>
        </p:spPr>
        <p:txBody>
          <a:bodyPr wrap="square" lIns="0" tIns="0" rIns="0" bIns="0" rtlCol="0" anchor="t"/>
          <a:lstStyle/>
          <a:p>
            <a:pPr latinLnBrk="1">
              <a:lnSpc>
                <a:spcPts val="44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“抽象地无目的地去研究马克思列宁主义</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2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的理论</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
        <p:nvSpPr>
          <p:cNvPr id="9" name="QB_6_AN.12_1#785129806.blank?pid=698db54e1&amp;color=0,0,0&amp;mp=1&amp;vpa=9&amp;vtp=1&amp;bbb=1&amp;hb=1"/>
          <p:cNvSpPr/>
          <p:nvPr/>
        </p:nvSpPr>
        <p:spPr>
          <a:xfrm>
            <a:off x="2284848" y="3836608"/>
            <a:ext cx="7115048" cy="1604582"/>
          </a:xfrm>
          <a:prstGeom prst="rect">
            <a:avLst/>
          </a:prstGeom>
          <a:noFill/>
        </p:spPr>
        <p:txBody>
          <a:bodyPr wrap="square" lIns="0" tIns="0" rIns="0" bIns="0" rtlCol="0" anchor="t"/>
          <a:lstStyle/>
          <a:p>
            <a:pPr latinLnBrk="1">
              <a:lnSpc>
                <a:spcPts val="44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“对周围环境作系统的周密的调查和研究”</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不是单凭热情去工作</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”“把革命气概和实际精</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2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神结合起来</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
        <p:nvSpPr>
          <p:cNvPr id="10" name="QB_6_AN.13_1#785129806.blank?pid=698db54e1&amp;color=0,0,0&amp;mp=1&amp;vpa=10&amp;vtp=1&amp;bbb=1&amp;hb=1"/>
          <p:cNvSpPr/>
          <p:nvPr/>
        </p:nvSpPr>
        <p:spPr>
          <a:xfrm>
            <a:off x="9526896" y="1320420"/>
            <a:ext cx="1976120" cy="3839782"/>
          </a:xfrm>
          <a:prstGeom prst="rect">
            <a:avLst/>
          </a:prstGeom>
          <a:noFill/>
        </p:spPr>
        <p:txBody>
          <a:bodyPr wrap="square" lIns="0" tIns="0" rIns="0" bIns="0" rtlCol="0" anchor="t"/>
          <a:lstStyle/>
          <a:p>
            <a:pPr latinLnBrk="1">
              <a:lnSpc>
                <a:spcPts val="44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“割断历</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史,只懂得希</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腊,不懂得中</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国,对于中国</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昨天和前天</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的面目漆黑</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2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一团</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wipe(left)">
                                      <p:cBhvr>
                                        <p:cTn id="7" dur="500"/>
                                        <p:tgtEl>
                                          <p:spTgt spid="7">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wipe(left)">
                                      <p:cBhvr>
                                        <p:cTn id="10" dur="500"/>
                                        <p:tgtEl>
                                          <p:spTgt spid="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wipe(left)">
                                      <p:cBhvr>
                                        <p:cTn id="15" dur="500"/>
                                        <p:tgtEl>
                                          <p:spTgt spid="8">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wipe(left)">
                                      <p:cBhvr>
                                        <p:cTn id="18" dur="500"/>
                                        <p:tgtEl>
                                          <p:spTgt spid="8">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8">
                                            <p:txEl>
                                              <p:pRg st="1" end="1"/>
                                            </p:txEl>
                                          </p:spTgt>
                                        </p:tgtEl>
                                        <p:attrNameLst>
                                          <p:attrName>style.visibility</p:attrName>
                                        </p:attrNameLst>
                                      </p:cBhvr>
                                      <p:to>
                                        <p:strVal val="visible"/>
                                      </p:to>
                                    </p:set>
                                    <p:animEffect transition="in" filter="wipe(left)">
                                      <p:cBhvr>
                                        <p:cTn id="21" dur="500"/>
                                        <p:tgtEl>
                                          <p:spTgt spid="8">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9">
                                            <p:bg/>
                                          </p:spTgt>
                                        </p:tgtEl>
                                        <p:attrNameLst>
                                          <p:attrName>style.visibility</p:attrName>
                                        </p:attrNameLst>
                                      </p:cBhvr>
                                      <p:to>
                                        <p:strVal val="visible"/>
                                      </p:to>
                                    </p:set>
                                    <p:animEffect transition="in" filter="wipe(left)">
                                      <p:cBhvr>
                                        <p:cTn id="26" dur="500"/>
                                        <p:tgtEl>
                                          <p:spTgt spid="9">
                                            <p:bg/>
                                          </p:spTgt>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9">
                                            <p:txEl>
                                              <p:pRg st="0" end="0"/>
                                            </p:txEl>
                                          </p:spTgt>
                                        </p:tgtEl>
                                        <p:attrNameLst>
                                          <p:attrName>style.visibility</p:attrName>
                                        </p:attrNameLst>
                                      </p:cBhvr>
                                      <p:to>
                                        <p:strVal val="visible"/>
                                      </p:to>
                                    </p:set>
                                    <p:animEffect transition="in" filter="wipe(left)">
                                      <p:cBhvr>
                                        <p:cTn id="29" dur="500"/>
                                        <p:tgtEl>
                                          <p:spTgt spid="9">
                                            <p:txEl>
                                              <p:pRg st="0" end="0"/>
                                            </p:txEl>
                                          </p:spTgt>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9">
                                            <p:txEl>
                                              <p:pRg st="1" end="1"/>
                                            </p:txEl>
                                          </p:spTgt>
                                        </p:tgtEl>
                                        <p:attrNameLst>
                                          <p:attrName>style.visibility</p:attrName>
                                        </p:attrNameLst>
                                      </p:cBhvr>
                                      <p:to>
                                        <p:strVal val="visible"/>
                                      </p:to>
                                    </p:set>
                                    <p:animEffect transition="in" filter="wipe(left)">
                                      <p:cBhvr>
                                        <p:cTn id="32" dur="500"/>
                                        <p:tgtEl>
                                          <p:spTgt spid="9">
                                            <p:txEl>
                                              <p:pRg st="1" end="1"/>
                                            </p:txEl>
                                          </p:spTgt>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9">
                                            <p:txEl>
                                              <p:pRg st="2" end="2"/>
                                            </p:txEl>
                                          </p:spTgt>
                                        </p:tgtEl>
                                        <p:attrNameLst>
                                          <p:attrName>style.visibility</p:attrName>
                                        </p:attrNameLst>
                                      </p:cBhvr>
                                      <p:to>
                                        <p:strVal val="visible"/>
                                      </p:to>
                                    </p:set>
                                    <p:animEffect transition="in" filter="wipe(left)">
                                      <p:cBhvr>
                                        <p:cTn id="35" dur="500"/>
                                        <p:tgtEl>
                                          <p:spTgt spid="9">
                                            <p:txEl>
                                              <p:pRg st="2" end="2"/>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10">
                                            <p:bg/>
                                          </p:spTgt>
                                        </p:tgtEl>
                                        <p:attrNameLst>
                                          <p:attrName>style.visibility</p:attrName>
                                        </p:attrNameLst>
                                      </p:cBhvr>
                                      <p:to>
                                        <p:strVal val="visible"/>
                                      </p:to>
                                    </p:set>
                                    <p:animEffect transition="in" filter="wipe(left)">
                                      <p:cBhvr>
                                        <p:cTn id="40" dur="500"/>
                                        <p:tgtEl>
                                          <p:spTgt spid="10">
                                            <p:bg/>
                                          </p:spTgt>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0">
                                            <p:txEl>
                                              <p:pRg st="0" end="0"/>
                                            </p:txEl>
                                          </p:spTgt>
                                        </p:tgtEl>
                                        <p:attrNameLst>
                                          <p:attrName>style.visibility</p:attrName>
                                        </p:attrNameLst>
                                      </p:cBhvr>
                                      <p:to>
                                        <p:strVal val="visible"/>
                                      </p:to>
                                    </p:set>
                                    <p:animEffect transition="in" filter="wipe(left)">
                                      <p:cBhvr>
                                        <p:cTn id="43" dur="500"/>
                                        <p:tgtEl>
                                          <p:spTgt spid="10">
                                            <p:txEl>
                                              <p:pRg st="0" end="0"/>
                                            </p:txEl>
                                          </p:spTgt>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10">
                                            <p:txEl>
                                              <p:pRg st="1" end="1"/>
                                            </p:txEl>
                                          </p:spTgt>
                                        </p:tgtEl>
                                        <p:attrNameLst>
                                          <p:attrName>style.visibility</p:attrName>
                                        </p:attrNameLst>
                                      </p:cBhvr>
                                      <p:to>
                                        <p:strVal val="visible"/>
                                      </p:to>
                                    </p:set>
                                    <p:animEffect transition="in" filter="wipe(left)">
                                      <p:cBhvr>
                                        <p:cTn id="46" dur="500"/>
                                        <p:tgtEl>
                                          <p:spTgt spid="10">
                                            <p:txEl>
                                              <p:pRg st="1" end="1"/>
                                            </p:txEl>
                                          </p:spTgt>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0">
                                            <p:txEl>
                                              <p:pRg st="2" end="2"/>
                                            </p:txEl>
                                          </p:spTgt>
                                        </p:tgtEl>
                                        <p:attrNameLst>
                                          <p:attrName>style.visibility</p:attrName>
                                        </p:attrNameLst>
                                      </p:cBhvr>
                                      <p:to>
                                        <p:strVal val="visible"/>
                                      </p:to>
                                    </p:set>
                                    <p:animEffect transition="in" filter="wipe(left)">
                                      <p:cBhvr>
                                        <p:cTn id="49" dur="500"/>
                                        <p:tgtEl>
                                          <p:spTgt spid="10">
                                            <p:txEl>
                                              <p:pRg st="2" end="2"/>
                                            </p:txEl>
                                          </p:spTgt>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0">
                                            <p:txEl>
                                              <p:pRg st="3" end="3"/>
                                            </p:txEl>
                                          </p:spTgt>
                                        </p:tgtEl>
                                        <p:attrNameLst>
                                          <p:attrName>style.visibility</p:attrName>
                                        </p:attrNameLst>
                                      </p:cBhvr>
                                      <p:to>
                                        <p:strVal val="visible"/>
                                      </p:to>
                                    </p:set>
                                    <p:animEffect transition="in" filter="wipe(left)">
                                      <p:cBhvr>
                                        <p:cTn id="52" dur="500"/>
                                        <p:tgtEl>
                                          <p:spTgt spid="10">
                                            <p:txEl>
                                              <p:pRg st="3" end="3"/>
                                            </p:txEl>
                                          </p:spTgt>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10">
                                            <p:txEl>
                                              <p:pRg st="4" end="4"/>
                                            </p:txEl>
                                          </p:spTgt>
                                        </p:tgtEl>
                                        <p:attrNameLst>
                                          <p:attrName>style.visibility</p:attrName>
                                        </p:attrNameLst>
                                      </p:cBhvr>
                                      <p:to>
                                        <p:strVal val="visible"/>
                                      </p:to>
                                    </p:set>
                                    <p:animEffect transition="in" filter="wipe(left)">
                                      <p:cBhvr>
                                        <p:cTn id="55" dur="500"/>
                                        <p:tgtEl>
                                          <p:spTgt spid="10">
                                            <p:txEl>
                                              <p:pRg st="4" end="4"/>
                                            </p:txEl>
                                          </p:spTgt>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10">
                                            <p:txEl>
                                              <p:pRg st="5" end="5"/>
                                            </p:txEl>
                                          </p:spTgt>
                                        </p:tgtEl>
                                        <p:attrNameLst>
                                          <p:attrName>style.visibility</p:attrName>
                                        </p:attrNameLst>
                                      </p:cBhvr>
                                      <p:to>
                                        <p:strVal val="visible"/>
                                      </p:to>
                                    </p:set>
                                    <p:animEffect transition="in" filter="wipe(left)">
                                      <p:cBhvr>
                                        <p:cTn id="58" dur="500"/>
                                        <p:tgtEl>
                                          <p:spTgt spid="10">
                                            <p:txEl>
                                              <p:pRg st="5" end="5"/>
                                            </p:txEl>
                                          </p:spTgt>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10">
                                            <p:txEl>
                                              <p:pRg st="6" end="6"/>
                                            </p:txEl>
                                          </p:spTgt>
                                        </p:tgtEl>
                                        <p:attrNameLst>
                                          <p:attrName>style.visibility</p:attrName>
                                        </p:attrNameLst>
                                      </p:cBhvr>
                                      <p:to>
                                        <p:strVal val="visible"/>
                                      </p:to>
                                    </p:set>
                                    <p:animEffect transition="in" filter="wipe(left)">
                                      <p:cBhvr>
                                        <p:cTn id="61" dur="500"/>
                                        <p:tgtEl>
                                          <p:spTgt spid="10">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build="p"/>
      <p:bldP spid="8" grpId="0" animBg="1" build="p"/>
      <p:bldP spid="9" grpId="0" animBg="1" build="p"/>
      <p:bldP spid="10"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QB_6_BD.14_1#785129806?colgroup=4,19,5&amp;pid=698db54e1&amp;color=0,0,0&amp;mp=1&amp;vtp=1&amp;bt=1&amp;bbb=1&amp;hb=1"/>
          <p:cNvGraphicFramePr>
            <a:graphicFrameLocks noGrp="1"/>
          </p:cNvGraphicFramePr>
          <p:nvPr/>
        </p:nvGraphicFramePr>
        <p:xfrm>
          <a:off x="612648" y="466344"/>
          <a:ext cx="10945368" cy="3918396"/>
        </p:xfrm>
        <a:graphic>
          <a:graphicData uri="http://schemas.openxmlformats.org/drawingml/2006/table">
            <a:tbl>
              <a:tblPr/>
              <a:tblGrid>
                <a:gridCol w="1600200"/>
                <a:gridCol w="7251192"/>
                <a:gridCol w="2093976"/>
              </a:tblGrid>
              <a:tr h="566484">
                <a:tc rowSpan="3">
                  <a:txBody>
                    <a:bodyPr/>
                    <a:lstStyle/>
                    <a:p>
                      <a:pPr marL="0" indent="0" algn="ctr"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马克思列</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ctr"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宁主义的</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态度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3">
                  <a:txBody>
                    <a:bodyPr/>
                    <a:lstStyle/>
                    <a:p>
                      <a:pPr algn="l" latinLnBrk="1" hangingPunct="0">
                        <a:lnSpc>
                          <a:spcPct val="1300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121220">
                <a:tc vMerge="1">
                  <a:tcPr/>
                </a:tc>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⑤</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a:tc>
              </a:tr>
              <a:tr h="2230692">
                <a:tc vMerge="1">
                  <a:tcPr/>
                </a:tc>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⑥</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a:tc>
              </a:tr>
            </a:tbl>
          </a:graphicData>
        </a:graphic>
      </p:graphicFrame>
      <p:sp>
        <p:nvSpPr>
          <p:cNvPr id="7" name="QB_6_AN.15_1#785129806.blank?pid=698db54e1&amp;color=0,0,0&amp;mp=1&amp;vpa=11&amp;vtp=1&amp;bbb=1"/>
          <p:cNvSpPr/>
          <p:nvPr/>
        </p:nvSpPr>
        <p:spPr>
          <a:xfrm>
            <a:off x="2828566" y="459994"/>
            <a:ext cx="2757488" cy="486982"/>
          </a:xfrm>
          <a:prstGeom prst="rect">
            <a:avLst/>
          </a:prstGeom>
          <a:noFill/>
        </p:spPr>
        <p:txBody>
          <a:bodyPr wrap="none" lIns="0" tIns="0" rIns="0" bIns="0" rtlCol="0" anchor="t"/>
          <a:lstStyle/>
          <a:p>
            <a:pPr algn="ctr" latinLnBrk="1">
              <a:lnSpc>
                <a:spcPts val="42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“不要割断历史”</a:t>
            </a:r>
            <a:endParaRPr lang="en-US" altLang="zh-CN" sz="2800" dirty="0"/>
          </a:p>
        </p:txBody>
      </p:sp>
      <p:sp>
        <p:nvSpPr>
          <p:cNvPr id="8" name="QB_6_AN.16_1#785129806.blank?pid=698db54e1&amp;color=0,0,0&amp;mp=1&amp;vpa=12&amp;vtp=1&amp;bbb=1"/>
          <p:cNvSpPr/>
          <p:nvPr/>
        </p:nvSpPr>
        <p:spPr>
          <a:xfrm>
            <a:off x="2333266" y="1575245"/>
            <a:ext cx="6686550" cy="486982"/>
          </a:xfrm>
          <a:prstGeom prst="rect">
            <a:avLst/>
          </a:prstGeom>
          <a:noFill/>
        </p:spPr>
        <p:txBody>
          <a:bodyPr wrap="none" lIns="0" tIns="0" rIns="0" bIns="0" rtlCol="0" anchor="t"/>
          <a:lstStyle/>
          <a:p>
            <a:pPr algn="ctr" latinLnBrk="1">
              <a:lnSpc>
                <a:spcPts val="42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有目的地去研究马克思列宁主义的理论”</a:t>
            </a:r>
            <a:endParaRPr lang="en-US" altLang="zh-CN" sz="2800" dirty="0"/>
          </a:p>
        </p:txBody>
      </p:sp>
      <p:sp>
        <p:nvSpPr>
          <p:cNvPr id="9" name="QB_6_AN.17_1#785129806.blank?pid=698db54e1&amp;color=0,0,0&amp;mp=1&amp;vpa=13&amp;vtp=1&amp;bbb=1&amp;hb=1"/>
          <p:cNvSpPr/>
          <p:nvPr/>
        </p:nvSpPr>
        <p:spPr>
          <a:xfrm>
            <a:off x="2284848" y="2153667"/>
            <a:ext cx="7124192" cy="2163382"/>
          </a:xfrm>
          <a:prstGeom prst="rect">
            <a:avLst/>
          </a:prstGeom>
          <a:noFill/>
        </p:spPr>
        <p:txBody>
          <a:bodyPr wrap="square" lIns="0" tIns="0" rIns="0" bIns="0" rtlCol="0" anchor="t"/>
          <a:lstStyle/>
          <a:p>
            <a:pPr latinLnBrk="1">
              <a:lnSpc>
                <a:spcPts val="44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这种鲜明的对比，既有利于揭示主观主</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义学风的实质和危害，也有利于加强我们对</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马克思列宁主义学风的实质和好处的认识</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2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wipe(left)">
                                      <p:cBhvr>
                                        <p:cTn id="7" dur="500"/>
                                        <p:tgtEl>
                                          <p:spTgt spid="7">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wipe(left)">
                                      <p:cBhvr>
                                        <p:cTn id="10" dur="500"/>
                                        <p:tgtEl>
                                          <p:spTgt spid="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wipe(left)">
                                      <p:cBhvr>
                                        <p:cTn id="15" dur="500"/>
                                        <p:tgtEl>
                                          <p:spTgt spid="8">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wipe(left)">
                                      <p:cBhvr>
                                        <p:cTn id="18" dur="500"/>
                                        <p:tgtEl>
                                          <p:spTgt spid="8">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wipe(left)">
                                      <p:cBhvr>
                                        <p:cTn id="23" dur="500"/>
                                        <p:tgtEl>
                                          <p:spTgt spid="9">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wipe(left)">
                                      <p:cBhvr>
                                        <p:cTn id="26" dur="500"/>
                                        <p:tgtEl>
                                          <p:spTgt spid="9">
                                            <p:txEl>
                                              <p:pRg st="0" end="0"/>
                                            </p:txEl>
                                          </p:spTgt>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9">
                                            <p:txEl>
                                              <p:pRg st="1" end="1"/>
                                            </p:txEl>
                                          </p:spTgt>
                                        </p:tgtEl>
                                        <p:attrNameLst>
                                          <p:attrName>style.visibility</p:attrName>
                                        </p:attrNameLst>
                                      </p:cBhvr>
                                      <p:to>
                                        <p:strVal val="visible"/>
                                      </p:to>
                                    </p:set>
                                    <p:animEffect transition="in" filter="wipe(left)">
                                      <p:cBhvr>
                                        <p:cTn id="29" dur="500"/>
                                        <p:tgtEl>
                                          <p:spTgt spid="9">
                                            <p:txEl>
                                              <p:pRg st="1" end="1"/>
                                            </p:txEl>
                                          </p:spTgt>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9">
                                            <p:txEl>
                                              <p:pRg st="2" end="2"/>
                                            </p:txEl>
                                          </p:spTgt>
                                        </p:tgtEl>
                                        <p:attrNameLst>
                                          <p:attrName>style.visibility</p:attrName>
                                        </p:attrNameLst>
                                      </p:cBhvr>
                                      <p:to>
                                        <p:strVal val="visible"/>
                                      </p:to>
                                    </p:set>
                                    <p:animEffect transition="in" filter="wipe(left)">
                                      <p:cBhvr>
                                        <p:cTn id="32" dur="500"/>
                                        <p:tgtEl>
                                          <p:spTgt spid="9">
                                            <p:txEl>
                                              <p:pRg st="2" end="2"/>
                                            </p:txEl>
                                          </p:spTgt>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9">
                                            <p:txEl>
                                              <p:pRg st="3" end="3"/>
                                            </p:txEl>
                                          </p:spTgt>
                                        </p:tgtEl>
                                        <p:attrNameLst>
                                          <p:attrName>style.visibility</p:attrName>
                                        </p:attrNameLst>
                                      </p:cBhvr>
                                      <p:to>
                                        <p:strVal val="visible"/>
                                      </p:to>
                                    </p:set>
                                    <p:animEffect transition="in" filter="wipe(left)">
                                      <p:cBhvr>
                                        <p:cTn id="35" dur="500"/>
                                        <p:tgtEl>
                                          <p:spTgt spid="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build="p"/>
      <p:bldP spid="8" grpId="0" animBg="1" build="p"/>
      <p:bldP spid="9"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182484f7c?pid=a3fa8eed6&amp;color=0,173,163&amp;vtp=1&amp;bt=1&amp;bbb=1"/>
          <p:cNvSpPr/>
          <p:nvPr/>
        </p:nvSpPr>
        <p:spPr>
          <a:xfrm>
            <a:off x="612648" y="466344"/>
            <a:ext cx="10963656" cy="667512"/>
          </a:xfrm>
          <a:prstGeom prst="rect">
            <a:avLst/>
          </a:prstGeom>
          <a:noFill/>
        </p:spPr>
        <p:txBody>
          <a:bodyPr wrap="none" lIns="0" tIns="0" rIns="0" bIns="0" rtlCol="0" anchor="t"/>
          <a:lstStyle/>
          <a:p>
            <a:pPr algn="l" latinLnBrk="1">
              <a:lnSpc>
                <a:spcPts val="51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任务二</a:t>
            </a:r>
            <a:r>
              <a:rPr lang="en-US" altLang="zh-CN" sz="3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赏论证，感受严密的逻辑思路</a:t>
            </a:r>
            <a:endParaRPr lang="en-US" altLang="zh-CN" sz="3000" dirty="0"/>
          </a:p>
        </p:txBody>
      </p:sp>
      <p:sp>
        <p:nvSpPr>
          <p:cNvPr id="3" name="QB_6_BD.75_1#7eada4f91?sp=1&amp;pid=182484f7c&amp;color=0,0,0&amp;vtp=1&amp;bbb=1&amp;hb=1&amp;hltap=1"/>
          <p:cNvSpPr/>
          <p:nvPr/>
        </p:nvSpPr>
        <p:spPr>
          <a:xfrm>
            <a:off x="612648" y="1111712"/>
            <a:ext cx="10963656" cy="5080000"/>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既然《改造我们的学习》的中心论点是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“主张将我们全党的学习方法</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和学习制度改造一下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”，那么充分肯定我党在学风方面一些</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“很好的现</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”的第一部分能否删去？为什么？（5</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0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0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0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0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6_AN.76_1#7eada4f91?sp=1&amp;pid=182484f7c&amp;color=0,0,0&amp;vtp=1&amp;bbb=1&amp;hb=1&amp;hla=1"/>
          <p:cNvSpPr/>
          <p:nvPr/>
        </p:nvSpPr>
        <p:spPr>
          <a:xfrm>
            <a:off x="612648" y="2968008"/>
            <a:ext cx="10963656" cy="3175000"/>
          </a:xfrm>
          <a:prstGeom prst="rect">
            <a:avLst/>
          </a:prstGeom>
          <a:noFill/>
        </p:spPr>
        <p:txBody>
          <a:bodyPr wrap="none" lIns="0" tIns="0" rIns="0" bIns="0" rtlCol="0" anchor="t"/>
          <a:lstStyle/>
          <a:p>
            <a:pPr latinLnBrk="1">
              <a:lnSpc>
                <a:spcPts val="50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不能</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①文章第一部分从历史发展的角度正面论证了树</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立马克思列宁主义理论联系实际的学风的重要性</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②第一部分</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通过对二十年来我党在理论与实际相结合方面所取得的成绩与进步的</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回顾</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，阐述改造学风不仅具有重要性，而且具有可能性</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，从而增强了</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我们改造学风的信心</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5_1#56c459b5e?sp=1&amp;pid=182484f7c&amp;color=0,0,0&amp;vtp=1&amp;bt=1&amp;bbb=1&amp;hb=1&amp;hltap=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第三部分说要“反复地说明这个意思</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”，这一部分是不是第二部分的简</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单重复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76_1#56c459b5e?sp=1&amp;pid=182484f7c&amp;color=0,0,0&amp;vtp=1&amp;bt=1&amp;bbb=1&amp;hb=1&amp;hla=1"/>
          <p:cNvSpPr/>
          <p:nvPr/>
        </p:nvSpPr>
        <p:spPr>
          <a:xfrm>
            <a:off x="612648" y="1735460"/>
            <a:ext cx="10963656" cy="38862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不是</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。（1分）①第三部分虽然也谈到主观主义的表现、</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危害等，</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但在概括</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、归纳其表现的基础上又进行了进一步分析</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，将其分为教条</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主义和经验主义两种类型</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并在揭示其危害的同时揭露出它的实质，</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指明对待它应有的态度</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。（2分）②</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在这部分不是单写主观主义的态度，</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而是将它与马克思列宁主义的态度相对照，从而更加突出了改造学风</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的迫切性</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5_1#2b53f3f2b?sp=1&amp;pid=182484f7c&amp;color=0,0,0&amp;vtp=1&amp;bt=1&amp;bbb=1&amp;hb=1&amp;hltap=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《改造我们的学习》综合运用了多种论证方法，请举例说明。（6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76_1#2b53f3f2b?sp=1&amp;pid=182484f7c&amp;color=0,0,0&amp;vtp=1&amp;bt=1&amp;bbb=1&amp;hb=1&amp;hla=1"/>
          <p:cNvSpPr/>
          <p:nvPr/>
        </p:nvSpPr>
        <p:spPr>
          <a:xfrm>
            <a:off x="612648" y="1095380"/>
            <a:ext cx="10963656" cy="45339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举例论证：举例论证有概述的和具体的</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，如第一部分中关于二</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十年来党对马克思列宁主义和中国革命认识的叙述</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，是概述性的</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。第</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二部分中提到教哲学的</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、教经济学的、教政治学的等事例，</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是具体的。</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道理论证：道理论证主要是引用马克思、恩格斯、列宁</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、斯大林的</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教导</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。如文中“不是单凭热情去工作，而是如同斯大林所说的那样</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：把</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革命气概和实际精神结合起来</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”。③比喻论证：如文中作者用芦苇</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、竹</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笋的比喻来阐释自己的观点</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；用“闭塞眼睛捉麻雀”“</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瞎子摸鱼”</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6_1#2b53f3f2b?sp=1&amp;pid=182484f7c&amp;color=0,0,0&amp;vtp=1&amp;bt=1&amp;bbb=1&amp;hb=1&amp;hltap=1"/>
          <p:cNvSpPr/>
          <p:nvPr/>
        </p:nvSpPr>
        <p:spPr>
          <a:xfrm>
            <a:off x="612648" y="468000"/>
            <a:ext cx="10963656" cy="2590800"/>
          </a:xfrm>
          <a:prstGeom prst="rect">
            <a:avLst/>
          </a:prstGeom>
          <a:noFill/>
        </p:spPr>
        <p:txBody>
          <a:bodyPr wrap="none" lIns="0" tIns="0" rIns="0" bIns="0" rtlCol="0" anchor="t"/>
          <a:lstStyle/>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75_1#2b53f3f2b?sp=1&amp;pid=182484f7c&amp;color=0,0,0&amp;vtp=1&amp;bt=1&amp;bbb=1&amp;hb=1&amp;hla=1"/>
          <p:cNvSpPr/>
          <p:nvPr/>
        </p:nvSpPr>
        <p:spPr>
          <a:xfrm>
            <a:off x="612648" y="442600"/>
            <a:ext cx="10963656" cy="2590800"/>
          </a:xfrm>
          <a:prstGeom prst="rect">
            <a:avLst/>
          </a:prstGeom>
          <a:noFill/>
        </p:spPr>
        <p:txBody>
          <a:bodyPr wrap="none" lIns="0" tIns="0" rIns="0" bIns="0" rtlCol="0" anchor="t"/>
          <a:lstStyle/>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比喻不做调查研究</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，凭主观热情毫无目的地开展工作等。④</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对比论证：</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文章的第三部分把主观主义的态度同马克思列宁主义的态度</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从表现、</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特点等方面逐一加以对照</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，揭示了主观主义的危害，</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论证雄辩有力。</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答出三点即可）</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5_1#70b33da01?sp=1&amp;pid=182484f7c&amp;color=0,0,0&amp;vtp=1&amp;bt=1&amp;bbb=1&amp;hb=1&amp;hltap=1"/>
          <p:cNvSpPr/>
          <p:nvPr/>
        </p:nvSpPr>
        <p:spPr>
          <a:xfrm>
            <a:off x="612648" y="468000"/>
            <a:ext cx="10963656" cy="5715000"/>
          </a:xfrm>
          <a:prstGeom prst="rect">
            <a:avLst/>
          </a:prstGeom>
          <a:noFill/>
        </p:spPr>
        <p:txBody>
          <a:bodyPr wrap="none" lIns="0" tIns="0" rIns="0" bIns="0" rtlCol="0" anchor="t"/>
          <a:lstStyle/>
          <a:p>
            <a:pPr algn="l" latinLnBrk="1">
              <a:lnSpc>
                <a:spcPts val="45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《改造我们的学习》通过清晰的论证结构和严密的论证思路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，深刻批</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判了当时党内存在的不良学风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，提出了正确的学习方法和态度</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。请概</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括本文的论证思路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5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45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45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45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45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45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45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76_1#70b33da01?sp=1&amp;pid=182484f7c&amp;color=0,0,0&amp;vtp=1&amp;bt=1&amp;bbb=1&amp;hb=1&amp;hla=1"/>
          <p:cNvSpPr/>
          <p:nvPr/>
        </p:nvSpPr>
        <p:spPr>
          <a:xfrm>
            <a:off x="612648" y="2132272"/>
            <a:ext cx="10963656" cy="4000500"/>
          </a:xfrm>
          <a:prstGeom prst="rect">
            <a:avLst/>
          </a:prstGeom>
          <a:noFill/>
        </p:spPr>
        <p:txBody>
          <a:bodyPr wrap="none" lIns="0" tIns="0" rIns="0" bIns="0" rtlCol="0" anchor="t"/>
          <a:lstStyle/>
          <a:p>
            <a:pPr latinLnBrk="1">
              <a:lnSpc>
                <a:spcPts val="45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①文章先在第一部分回顾党成立二十年来在理论与实践相结合方</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面所取得的进步</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,正面论证了“改造我们的学习”的重要性。</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②接着在第</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二部分指出我们</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“还有很大的缺点”,从反面论证“改造我们的学习</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”的必</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要性</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。③然后第三部分将正、反两方面加以对照</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,说明主观主义的态度</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和马克思列宁主义的态度的区别</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,从而进一步论证了“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改造我们的学习”</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的迫切性</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。④</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最后在第四部分提出了改造的基本途径和方法。</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每点1</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72b0724ea?sp=1&amp;pid=a3fa8eed6&amp;color=0,173,163&amp;vtp=1&amp;bt=1&amp;bbb=1"/>
          <p:cNvSpPr/>
          <p:nvPr/>
        </p:nvSpPr>
        <p:spPr>
          <a:xfrm>
            <a:off x="612648" y="466344"/>
            <a:ext cx="10963656" cy="667512"/>
          </a:xfrm>
          <a:prstGeom prst="rect">
            <a:avLst/>
          </a:prstGeom>
          <a:noFill/>
        </p:spPr>
        <p:txBody>
          <a:bodyPr wrap="none" lIns="0" tIns="0" rIns="0" bIns="0" rtlCol="0" anchor="t"/>
          <a:lstStyle/>
          <a:p>
            <a:pPr algn="l" latinLnBrk="1">
              <a:lnSpc>
                <a:spcPts val="51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任务三</a:t>
            </a:r>
            <a:r>
              <a:rPr lang="en-US" altLang="zh-CN" sz="3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赏语言，学习严密准确而鲜活灵动的语言</a:t>
            </a:r>
            <a:endParaRPr lang="en-US" altLang="zh-CN" sz="3000" dirty="0"/>
          </a:p>
        </p:txBody>
      </p:sp>
      <p:sp>
        <p:nvSpPr>
          <p:cNvPr id="3" name="QB_6_BD.75_1#1a2253a8c?sp=1&amp;pid=72b0724ea&amp;color=0,0,0&amp;vtp=1&amp;bbb=1&amp;hb=1&amp;hltap=1"/>
          <p:cNvSpPr/>
          <p:nvPr/>
        </p:nvSpPr>
        <p:spPr>
          <a:xfrm>
            <a:off x="612648" y="1111712"/>
            <a:ext cx="10963656" cy="5080000"/>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本文的语言准确、严谨，题目中的“改造”能否替换为“改进”或“</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改善”？</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为什么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0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0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0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0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0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6_AN.76_1#1a2253a8c?sp=1&amp;pid=72b0724ea&amp;color=0,0,0&amp;vtp=1&amp;bbb=1&amp;hb=1&amp;hla=1"/>
          <p:cNvSpPr/>
          <p:nvPr/>
        </p:nvSpPr>
        <p:spPr>
          <a:xfrm>
            <a:off x="612648" y="2345010"/>
            <a:ext cx="10963656" cy="3810000"/>
          </a:xfrm>
          <a:prstGeom prst="rect">
            <a:avLst/>
          </a:prstGeom>
          <a:noFill/>
        </p:spPr>
        <p:txBody>
          <a:bodyPr wrap="none" lIns="0" tIns="0" rIns="0" bIns="0" rtlCol="0" anchor="t"/>
          <a:lstStyle/>
          <a:p>
            <a:pPr latinLnBrk="1">
              <a:lnSpc>
                <a:spcPts val="50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不能</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。（1分）①“改造”是从根本上改变旧的、建立新的</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，使适</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应新的形势和需要</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，它包含“改”（改变）和“造”（创造）</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两个语素，</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体现了在学风问题上破旧立新的精神</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。（2分）②“改进”“改善</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”是在原</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有的基础上进一步改变</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，未强调“立新”这一方面。“改造</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”的程度重于</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改进”“改善”。用“改造”说明程度深，范围广，</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希望彻底改变学风。</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Effect transition="in" filter="wipe(left)">
                                      <p:cBhvr>
                                        <p:cTn id="25"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5_1#03dcb01ad?sp=1&amp;pid=72b0724ea&amp;color=0,0,0&amp;vtp=1&amp;bt=1&amp;bbb=1&amp;hb=1&amp;hltap=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本文的语言通俗易懂、生动活泼。作者善于使用口语、成语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、文言词</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，还善于使用修辞手法。第三部分中的对子“墙上芦苇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，头重脚轻根</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底浅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；山间竹笋，嘴尖皮厚腹中空”，除了对偶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，还运用了什么修辞手</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？形象地挖苦了哪类人？有何表达效果？（6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76_1#03dcb01ad?sp=1&amp;pid=72b0724ea&amp;color=0,0,0&amp;vtp=1&amp;bt=1&amp;bbb=1&amp;hb=1&amp;hla=1"/>
          <p:cNvSpPr/>
          <p:nvPr/>
        </p:nvSpPr>
        <p:spPr>
          <a:xfrm>
            <a:off x="612648" y="3018160"/>
            <a:ext cx="10963656" cy="19431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1）修辞手法：运用了比喻的修辞手法</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。上联把学习根基不深</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厚的人比喻为芦苇</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，说他们只会随风摇摆，四处附和</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；下联把没有真</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才实学的人比喻为竹笋</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，说他们空有其表，华而不实。（2分）</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6_1#03dcb01ad?sp=1&amp;pid=72b0724ea&amp;color=0,0,0&amp;vtp=1&amp;bt=1&amp;bbb=1&amp;hb=1&amp;hltap=1"/>
          <p:cNvSpPr/>
          <p:nvPr/>
        </p:nvSpPr>
        <p:spPr>
          <a:xfrm>
            <a:off x="612648" y="468000"/>
            <a:ext cx="10963656" cy="3238500"/>
          </a:xfrm>
          <a:prstGeom prst="rect">
            <a:avLst/>
          </a:prstGeom>
          <a:noFill/>
        </p:spPr>
        <p:txBody>
          <a:bodyPr wrap="none" lIns="0" tIns="0" rIns="0" bIns="0" rtlCol="0" anchor="t"/>
          <a:lstStyle/>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75_1#03dcb01ad?sp=1&amp;pid=72b0724ea&amp;color=0,0,0&amp;vtp=1&amp;bt=1&amp;bbb=1&amp;hb=1&amp;hla=1"/>
          <p:cNvSpPr/>
          <p:nvPr/>
        </p:nvSpPr>
        <p:spPr>
          <a:xfrm>
            <a:off x="612648" y="442600"/>
            <a:ext cx="10963656" cy="3238500"/>
          </a:xfrm>
          <a:prstGeom prst="rect">
            <a:avLst/>
          </a:prstGeom>
          <a:noFill/>
        </p:spPr>
        <p:txBody>
          <a:bodyPr wrap="none" lIns="0" tIns="0" rIns="0" bIns="0" rtlCol="0" anchor="t"/>
          <a:lstStyle/>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2）这副对子挖苦了只会背诵马克思列宁主义的理论</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，不能解决实际</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问题</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，徒有虚名并无实学的主观主义者。（2分）</a:t>
            </a:r>
            <a:endParaRPr lang="en-US" altLang="zh-CN" sz="2800" dirty="0"/>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3）用芦苇、竹笋的比喻来阐释自己的观点，使论证生动鲜明</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，通俗</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易懂</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。以此给那些主观主义者画像</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，形象而有力地讽刺了主观主义的</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学风</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_1#目录1:ef3e9c721?lid=ef3e9c721&amp;cid=ef3e9c721&amp;tib=255,255,255&amp;vtp=1" descr="preencoded.png">
            <a:hlinkClick r:id="rId1" action="ppaction://hlinksldjump"/>
          </p:cNvPr>
          <p:cNvPicPr>
            <a:picLocks noChangeAspect="1"/>
          </p:cNvPicPr>
          <p:nvPr/>
        </p:nvPicPr>
        <p:blipFill>
          <a:blip r:embed="rId2"/>
          <a:stretch>
            <a:fillRect/>
          </a:stretch>
        </p:blipFill>
        <p:spPr>
          <a:xfrm>
            <a:off x="3236976" y="2487168"/>
            <a:ext cx="429768" cy="429768"/>
          </a:xfrm>
          <a:prstGeom prst="rect">
            <a:avLst/>
          </a:prstGeom>
        </p:spPr>
      </p:pic>
      <p:sp>
        <p:nvSpPr>
          <p:cNvPr id="3" name="C_1#目录1:ef3e9c721?lid=ef3e9c721&amp;cid=ef3e9c721&amp;vtp=1&amp;bt=1&amp;bbb=1">
            <a:hlinkClick r:id="rId1" action="ppaction://hlinksldjump"/>
          </p:cNvPr>
          <p:cNvSpPr/>
          <p:nvPr/>
        </p:nvSpPr>
        <p:spPr>
          <a:xfrm>
            <a:off x="3776472" y="2432304"/>
            <a:ext cx="3675888" cy="539496"/>
          </a:xfrm>
          <a:prstGeom prst="rect">
            <a:avLst/>
          </a:prstGeom>
          <a:noFill/>
        </p:spPr>
        <p:txBody>
          <a:bodyPr wrap="none" lIns="0" tIns="0" rIns="0" bIns="0" rtlCol="0" anchor="ctr"/>
          <a:lstStyle/>
          <a:p>
            <a:pPr marL="107950" algn="l" latinLnBrk="1">
              <a:lnSpc>
                <a:spcPts val="3800"/>
              </a:lnSpc>
            </a:pPr>
            <a:r>
              <a:rPr lang="en-US" altLang="zh-CN"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自主学习·悟新知</a:t>
            </a:r>
            <a:endParaRPr lang="en-US" altLang="zh-CN" sz="3050" dirty="0"/>
          </a:p>
        </p:txBody>
      </p:sp>
      <p:pic>
        <p:nvPicPr>
          <p:cNvPr id="4" name="C_1#目录1:ef3e9c721?lid=a3fa8eed6&amp;cid=a3fa8eed6&amp;tib=255,255,255&amp;vtp=1" descr="preencoded.png">
            <a:hlinkClick r:id="rId3" action="ppaction://hlinksldjump"/>
          </p:cNvPr>
          <p:cNvPicPr>
            <a:picLocks noChangeAspect="1"/>
          </p:cNvPicPr>
          <p:nvPr/>
        </p:nvPicPr>
        <p:blipFill>
          <a:blip r:embed="rId2"/>
          <a:stretch>
            <a:fillRect/>
          </a:stretch>
        </p:blipFill>
        <p:spPr>
          <a:xfrm>
            <a:off x="3236976" y="3383280"/>
            <a:ext cx="429768" cy="429768"/>
          </a:xfrm>
          <a:prstGeom prst="rect">
            <a:avLst/>
          </a:prstGeom>
        </p:spPr>
      </p:pic>
      <p:sp>
        <p:nvSpPr>
          <p:cNvPr id="5" name="C_1#目录1:ef3e9c721?lid=a3fa8eed6&amp;cid=a3fa8eed6&amp;vtp=1&amp;bbb=1">
            <a:hlinkClick r:id="rId3" action="ppaction://hlinksldjump"/>
          </p:cNvPr>
          <p:cNvSpPr/>
          <p:nvPr/>
        </p:nvSpPr>
        <p:spPr>
          <a:xfrm>
            <a:off x="3776472" y="3328416"/>
            <a:ext cx="3675888" cy="539496"/>
          </a:xfrm>
          <a:prstGeom prst="rect">
            <a:avLst/>
          </a:prstGeom>
          <a:noFill/>
        </p:spPr>
        <p:txBody>
          <a:bodyPr wrap="none" lIns="0" tIns="0" rIns="0" bIns="0" rtlCol="0" anchor="ctr"/>
          <a:lstStyle/>
          <a:p>
            <a:pPr marL="107950" algn="l" latinLnBrk="1">
              <a:lnSpc>
                <a:spcPts val="3800"/>
              </a:lnSpc>
            </a:pPr>
            <a:r>
              <a:rPr lang="en-US" altLang="zh-CN"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合作探究·提能力</a:t>
            </a:r>
            <a:endParaRPr lang="en-US" altLang="zh-CN" sz="3050" dirty="0"/>
          </a:p>
        </p:txBody>
      </p:sp>
    </p:spTree>
  </p:cSld>
  <p:clrMapOvr>
    <a:masterClrMapping/>
  </p:clrMapOvr>
  <p:transition>
    <p:split dir="in"/>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548152344?pid=72b0724ea&amp;color=0,0,0&amp;vtp=1&amp;bt=1&amp;bbb=1&amp;hb=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素养必备</a:t>
            </a:r>
            <a:endParaRPr lang="en-US" altLang="zh-CN" sz="2800" dirty="0"/>
          </a:p>
          <a:p>
            <a:pPr algn="ct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对对子</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即对联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雅称楹联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由上下两联组成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上联又叫出句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下联</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又叫对句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对对子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要注意以下四点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上下联的字数必须相等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相同位置上词语的词性必须相同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上下联的内容要相关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上下联意义要相近或相反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彼此联系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达一个中心思想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548152344?pid=72b0724ea&amp;color=0,0,0&amp;vtp=1&amp;bt=1&amp;bbb=1&amp;hb=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对仗工整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一是正对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上下联意思既相对独立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又相互补充</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高山须厚土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大厦要良材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二是反对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上下联意思相反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文章草</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草皆千古</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仕宦匆匆只十年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三是串对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流水对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上下联具有</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承接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递进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假设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转折等关系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高山仰止疑无路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曲径通</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幽别有天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平仄合律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对联要求上联尾字必须为仄声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下联尾字必须为平声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即仄起平收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5_1#8cb1a0e49?sp=1&amp;pid=72b0724ea&amp;color=0,0,0&amp;vtp=1&amp;bt=1&amp;bbb=1&amp;hb=1&amp;hltap=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复兴中学校团委计划组织以“悟润之思想汲取奋进力量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，做自我剖析</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涵养高尚品格</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”的演讲比赛。假如你是这场演讲比赛的主持人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，请你拟</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写闭幕词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，要求：语言表达简明、连贯，150个字左右。（10</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76_1#8cb1a0e49?sp=1&amp;pid=72b0724ea&amp;color=0,0,0&amp;vtp=1&amp;bt=1&amp;bbb=1&amp;hb=1&amp;hla=1"/>
          <p:cNvSpPr/>
          <p:nvPr/>
        </p:nvSpPr>
        <p:spPr>
          <a:xfrm>
            <a:off x="612648" y="2378080"/>
            <a:ext cx="10963656" cy="32385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a:t>
            </a:r>
            <a:endParaRPr lang="en-US" altLang="zh-CN" sz="2800" dirty="0"/>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尊敬的各位来宾</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、亲爱的同学们：</a:t>
            </a:r>
            <a:endParaRPr lang="en-US" altLang="zh-CN" sz="2800" dirty="0"/>
          </a:p>
          <a:p>
            <a:pPr latinLnBrk="1">
              <a:lnSpc>
                <a:spcPts val="51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通过今天的比赛</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，我们一同重温了毛泽东同志的重要思想</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，感受</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到了经典著作中蕴含的巨大力量。希望大家能把这种力量转化为实际</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行动</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，在日常生活中学会“自我批评”，践行实事求是的精神</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，不断学</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6_1#8cb1a0e49?sp=1&amp;pid=72b0724ea&amp;color=0,0,0&amp;vtp=1&amp;bt=1&amp;bbb=1&amp;hb=1&amp;hltap=1"/>
          <p:cNvSpPr/>
          <p:nvPr/>
        </p:nvSpPr>
        <p:spPr>
          <a:xfrm>
            <a:off x="612648" y="468000"/>
            <a:ext cx="10963656" cy="2590800"/>
          </a:xfrm>
          <a:prstGeom prst="rect">
            <a:avLst/>
          </a:prstGeom>
          <a:noFill/>
        </p:spPr>
        <p:txBody>
          <a:bodyPr wrap="none" lIns="0" tIns="0" rIns="0" bIns="0" rtlCol="0" anchor="t"/>
          <a:lstStyle/>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75_1#8cb1a0e49?sp=1&amp;pid=72b0724ea&amp;color=0,0,0&amp;vtp=1&amp;bt=1&amp;bbb=1&amp;hb=1&amp;hla=1"/>
          <p:cNvSpPr/>
          <p:nvPr/>
        </p:nvSpPr>
        <p:spPr>
          <a:xfrm>
            <a:off x="612648" y="442600"/>
            <a:ext cx="10963656" cy="2590800"/>
          </a:xfrm>
          <a:prstGeom prst="rect">
            <a:avLst/>
          </a:prstGeom>
          <a:noFill/>
        </p:spPr>
        <p:txBody>
          <a:bodyPr wrap="none" lIns="0" tIns="0" rIns="0" bIns="0" rtlCol="0" anchor="t"/>
          <a:lstStyle/>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、勇于创新。让我们带着今天的收获继续前行</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，为实现个人梦想和</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国家的伟大复兴贡献智慧与力量</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。感谢大家的积极参与</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，愿我们的探</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索永不止步</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。（内容包含本课重要观点6分，语言简明、连贯2分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，字</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数符合要求</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641453d2c?pid=a3fa8eed6&amp;color=0,173,163&amp;vtp=1&amp;bt=1&amp;bbb=1"/>
          <p:cNvSpPr/>
          <p:nvPr/>
        </p:nvSpPr>
        <p:spPr>
          <a:xfrm>
            <a:off x="612648" y="466344"/>
            <a:ext cx="10963656" cy="891032"/>
          </a:xfrm>
          <a:prstGeom prst="rect">
            <a:avLst/>
          </a:prstGeom>
          <a:noFill/>
        </p:spPr>
        <p:txBody>
          <a:bodyPr wrap="none" lIns="0" tIns="0" rIns="0" bIns="0" rtlCol="0" anchor="t"/>
          <a:lstStyle/>
          <a:p>
            <a:pPr algn="ctr" latinLnBrk="1">
              <a:lnSpc>
                <a:spcPts val="39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思维发展与提升</a:t>
            </a:r>
            <a:endParaRPr lang="en-US" altLang="zh-CN" sz="3200" dirty="0"/>
          </a:p>
        </p:txBody>
      </p:sp>
      <p:sp>
        <p:nvSpPr>
          <p:cNvPr id="3" name="QB_6_BD.75_1#f19cea455?sp=1&amp;pid=641453d2c&amp;color=0,0,0&amp;vtp=1&amp;bbb=1&amp;hb=1&amp;hltap=1"/>
          <p:cNvSpPr/>
          <p:nvPr/>
        </p:nvSpPr>
        <p:spPr>
          <a:xfrm>
            <a:off x="612648" y="954024"/>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党的十八大以来，以习近平同志为核心的党中央</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，不断开展学习活</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，努力构建具有时代特色和创新精神的马克思主义学习型政党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。学</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《改造我们的学习》后，你认为我们应该树立怎样的学习观？（6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6_AN.76_1#f19cea455?sp=1&amp;pid=641453d2c&amp;color=0,0,0&amp;vtp=1&amp;bbb=1&amp;hb=1&amp;hla=1"/>
          <p:cNvSpPr/>
          <p:nvPr/>
        </p:nvSpPr>
        <p:spPr>
          <a:xfrm>
            <a:off x="612648" y="2861564"/>
            <a:ext cx="10963656" cy="32385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示例1）理论和实际相结合</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。面对跨世纪的宏图和历史赋予的</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重任</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，我们不仅要认识到《改造我们的学习</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》中理论联系实际的重要</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性</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，更要真切地感受到学习“有的放矢的态度”的迫切性</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。我们一定要</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注重理论与实际相结合，而不是成为一个只拥有一纸文凭而没有真才</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实学的学生</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6_1#f19cea455?sp=1&amp;pid=641453d2c&amp;color=0,0,0&amp;vtp=1&amp;bbb=1&amp;hb=1&amp;hltap=1"/>
          <p:cNvSpPr/>
          <p:nvPr/>
        </p:nvSpPr>
        <p:spPr>
          <a:xfrm>
            <a:off x="612648" y="468000"/>
            <a:ext cx="10963656" cy="4533900"/>
          </a:xfrm>
          <a:prstGeom prst="rect">
            <a:avLst/>
          </a:prstGeom>
          <a:noFill/>
        </p:spPr>
        <p:txBody>
          <a:bodyPr wrap="none" lIns="0" tIns="0" rIns="0" bIns="0" rtlCol="0" anchor="t"/>
          <a:lstStyle/>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75_1#f19cea455?sp=1&amp;pid=641453d2c&amp;color=0,0,0&amp;vtp=1&amp;bbb=1&amp;hb=1&amp;hla=1"/>
          <p:cNvSpPr/>
          <p:nvPr/>
        </p:nvSpPr>
        <p:spPr>
          <a:xfrm>
            <a:off x="612648" y="442600"/>
            <a:ext cx="10963656" cy="4533900"/>
          </a:xfrm>
          <a:prstGeom prst="rect">
            <a:avLst/>
          </a:prstGeom>
          <a:noFill/>
        </p:spPr>
        <p:txBody>
          <a:bodyPr wrap="none" lIns="0" tIns="0" rIns="0" bIns="0" rtlCol="0" anchor="t"/>
          <a:lstStyle/>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示例2）树立实事求是的优良学风。求知求学必须讲究实证</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，求索真</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相</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，踏踏实实，知之为知之，不知为不知。从校园到社会</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，各种诚信</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缺失的现象屡见不鲜</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，放眼今天的校园，考试作弊、学风浮躁</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、作业</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抄袭等现象十分严重</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。因此</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，我们不仅需要在实事求是思想路线的教</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育中倡导严谨的学风</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，还需要进一步弘扬踏实做事</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、诚信做人的重要</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品质</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明确观点2分，结合课文和生活分析4</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ef3e9c721.fixed?pid=0d1410d38&amp;color=0,173,163&amp;vtp=1&amp;bbb=1"/>
          <p:cNvSpPr/>
          <p:nvPr/>
        </p:nvSpPr>
        <p:spPr>
          <a:xfrm>
            <a:off x="1618488" y="2660904"/>
            <a:ext cx="8997696" cy="722376"/>
          </a:xfrm>
          <a:prstGeom prst="rect">
            <a:avLst/>
          </a:prstGeom>
          <a:noFill/>
        </p:spPr>
        <p:txBody>
          <a:bodyPr wrap="none" lIns="0" tIns="0" rIns="0" bIns="0" rtlCol="0" anchor="ctr"/>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自主学习·悟新知</a:t>
            </a:r>
            <a:endParaRPr lang="en-US" altLang="zh-CN" sz="4000" dirty="0"/>
          </a:p>
        </p:txBody>
      </p:sp>
      <p:sp>
        <p:nvSpPr>
          <p:cNvPr id="3" name="C_4#ef3e9c721"/>
          <p:cNvSpPr/>
          <p:nvPr/>
        </p:nvSpPr>
        <p:spPr>
          <a:xfrm>
            <a:off x="1618488" y="3419856"/>
            <a:ext cx="8961120" cy="9144"/>
          </a:xfrm>
          <a:prstGeom prst="line">
            <a:avLst/>
          </a:prstGeom>
          <a:noFill/>
          <a:ln w="28575">
            <a:solidFill>
              <a:srgbClr val="00ADA3"/>
            </a:solidFill>
            <a:prstDash val="solid"/>
          </a:ln>
        </p:spPr>
        <p:txBody>
          <a:bodyPr/>
          <a:lstStyle/>
          <a:p>
            <a:endParaRPr lang="zh-CN" altLang="en-US"/>
          </a:p>
        </p:txBody>
      </p:sp>
    </p:spTree>
  </p:cSld>
  <p:clrMapOvr>
    <a:masterClrMapping/>
  </p:clrMapOvr>
  <p:transition>
    <p:split dir="in"/>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ea6274fb6?pid=ef3e9c721&amp;color=0,0,0&amp;vtp=1&amp;bt=1&amp;bbb=1"/>
          <p:cNvSpPr/>
          <p:nvPr/>
        </p:nvSpPr>
        <p:spPr>
          <a:xfrm>
            <a:off x="612648" y="466345"/>
            <a:ext cx="10963656" cy="633984"/>
          </a:xfrm>
          <a:prstGeom prst="rect">
            <a:avLst/>
          </a:prstGeom>
          <a:noFill/>
        </p:spPr>
        <p:txBody>
          <a:bodyPr wrap="none" lIns="0" tIns="0" rIns="0" bIns="0" rtlCol="0" anchor="t"/>
          <a:lstStyle/>
          <a:p>
            <a:pPr algn="l" latinLnBrk="1">
              <a:lnSpc>
                <a:spcPts val="48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一、作者名片</a:t>
            </a:r>
            <a:endParaRPr lang="en-US" altLang="zh-CN" sz="3200" dirty="0"/>
          </a:p>
        </p:txBody>
      </p:sp>
      <p:sp>
        <p:nvSpPr>
          <p:cNvPr id="3" name="P_6_BD#5b2058727?pid=ea6274fb6&amp;color=0,0,0&amp;vtp=1&amp;bbb=1&amp;hb=1"/>
          <p:cNvSpPr/>
          <p:nvPr/>
        </p:nvSpPr>
        <p:spPr>
          <a:xfrm>
            <a:off x="612648" y="1094190"/>
            <a:ext cx="10963656" cy="5029200"/>
          </a:xfrm>
          <a:prstGeom prst="rect">
            <a:avLst/>
          </a:prstGeom>
          <a:noFill/>
        </p:spPr>
        <p:txBody>
          <a:bodyPr wrap="none" lIns="0" tIns="0" rIns="0" bIns="0" rtlCol="0" anchor="t"/>
          <a:lstStyle/>
          <a:p>
            <a:pPr algn="l" latinLnBrk="1">
              <a:lnSpc>
                <a:spcPts val="44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毛泽东（1893—1976），字润之，湖南湘潭人，</a:t>
            </a: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中国</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无产阶级革</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命家、战略家</a:t>
            </a:r>
            <a:r>
              <a:rPr lang="zh-CN" altLang="en-US"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理论家</a:t>
            </a:r>
            <a:r>
              <a:rPr lang="zh-CN" altLang="en-US"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军事家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，中国共产党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、中国人民解放军和中</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华人民共和国的主要缔造者和领导人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代</a:t>
            </a: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以来中国伟大的爱国者和</a:t>
            </a:r>
            <a:endPar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400"/>
              </a:lnSpc>
            </a:pP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民族英雄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。毛泽东的文章立意高远,说理深刻透彻，逻辑严密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；文笔</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独特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，语言流畅，形象鲜明。不管是何种文体</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，他都能借典说理或借</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事言情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，深入浅出。</a:t>
            </a:r>
            <a:endParaRPr lang="en-US" altLang="zh-CN" sz="2800" dirty="0"/>
          </a:p>
          <a:p>
            <a:pPr latinLnBrk="1">
              <a:lnSpc>
                <a:spcPts val="44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代表作品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：哲学理论著作《矛盾论》《实践论》等，政论文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《评</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战犯求和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》，诗词作品《七律·长征》《沁园春·雪》《采桑子·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重阳》</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卜算子·咏梅》等。</a:t>
            </a:r>
            <a:endParaRPr lang="en-US" altLang="zh-CN" sz="2800" dirty="0"/>
          </a:p>
        </p:txBody>
      </p:sp>
    </p:spTree>
  </p:cSld>
  <p:clrMapOvr>
    <a:masterClrMapping/>
  </p:clrMapOvr>
  <p:transition>
    <p:split dir="in"/>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21dec12bd?pid=ef3e9c721&amp;color=0,0,0&amp;vtp=1&amp;bt=1&amp;bbb=1"/>
          <p:cNvSpPr/>
          <p:nvPr/>
        </p:nvSpPr>
        <p:spPr>
          <a:xfrm>
            <a:off x="612648" y="466344"/>
            <a:ext cx="10963656" cy="1077976"/>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二、写作背景</a:t>
            </a:r>
            <a:endParaRPr lang="en-US" altLang="zh-CN" sz="3200" dirty="0"/>
          </a:p>
        </p:txBody>
      </p:sp>
      <p:sp>
        <p:nvSpPr>
          <p:cNvPr id="3" name="P_6_BD#76542ac67?pid=21dec12bd&amp;color=0,0,0&amp;vtp=1&amp;bbb=1&amp;hb=1"/>
          <p:cNvSpPr/>
          <p:nvPr/>
        </p:nvSpPr>
        <p:spPr>
          <a:xfrm>
            <a:off x="612648" y="1174454"/>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中国共产党在历史上曾发生过几次“左”倾和右倾的错误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，给革命</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事业造成了巨大损失。其根本原因就在于当时的领导者不从中国革命</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的具体情况出发，不能把马克思列宁主义理论同中国革命的实际相结</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，而是从主观臆断出发，</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教条主义地对待马克思列宁主义理论。</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1935</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年1月召开遵义会议后，中国共产党对“左</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”、右倾的错误进行了纠</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，但由于当时处于战争条件下，形势变化快</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，对这些错误思想的根</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源一直没来得及进行清算，机会主义和教条主义思想的影响在党内还</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76542ac67?pid=21dec12bd&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存在着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，对党的正确路线的执行有很大干扰。全面抗战爆发后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，新党</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员大量增加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，许多人出身小资产阶级，思想还没有彻底转变</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，这也对</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党的思想作风产生了一定的不良影响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在这种情况下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，为了纯洁党的作风，清算“左”、</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右倾的思想影响，</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提高党的战斗力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，中国共产党开展了著名的延安整风运动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，对全党和</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全体干部进行了一次深刻的马克思列宁主义教育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毛泽东同志于1941</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5月在延安干部会议上作了这个报告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，号召全党坚持理论联系实际的</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学风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，反对主观主义。</a:t>
            </a:r>
            <a:endParaRPr lang="en-US" altLang="zh-CN" sz="2800" dirty="0"/>
          </a:p>
        </p:txBody>
      </p:sp>
    </p:spTree>
  </p:cSld>
  <p:clrMapOvr>
    <a:masterClrMapping/>
  </p:clrMapOvr>
  <p:transition>
    <p:split dir="in"/>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b173b03e5?pid=ef3e9c721&amp;color=0,0,0&amp;vtp=1&amp;bt=1&amp;bbb=1"/>
          <p:cNvSpPr/>
          <p:nvPr/>
        </p:nvSpPr>
        <p:spPr>
          <a:xfrm>
            <a:off x="612648" y="466344"/>
            <a:ext cx="10963656" cy="731520"/>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三、知识链接</a:t>
            </a:r>
            <a:endParaRPr lang="en-US" altLang="zh-CN" sz="3200" dirty="0"/>
          </a:p>
        </p:txBody>
      </p:sp>
      <p:sp>
        <p:nvSpPr>
          <p:cNvPr id="3" name="P_6#4c1768be8?pid=b173b03e5&amp;color=0,0,0&amp;vtp=1&amp;bbb=1&amp;hb=1"/>
          <p:cNvSpPr/>
          <p:nvPr/>
        </p:nvSpPr>
        <p:spPr>
          <a:xfrm>
            <a:off x="612648" y="1174454"/>
            <a:ext cx="10963656" cy="4533900"/>
          </a:xfrm>
          <a:prstGeom prst="rect">
            <a:avLst/>
          </a:prstGeom>
          <a:noFill/>
        </p:spPr>
        <p:txBody>
          <a:bodyPr wrap="none" lIns="0" tIns="0" rIns="0" bIns="0" rtlCol="0" anchor="t"/>
          <a:lstStyle/>
          <a:p>
            <a:pPr algn="ctr"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政论文</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政论文就是政治性论文，是从政治角度阐述和评论当前重大事件</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或社会问题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，提出见解或主张并说明理由，使读者信服的文章</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。政论</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文主要有以下三个特点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政治性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：政论文常常研究重大政治问题</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，对于那些政治色彩浓厚</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的社会问题和思想问题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，也会进行理论与实际的探讨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，体现政论文的</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政治敏锐性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spc="-100" dirty="0"/>
          </a:p>
        </p:txBody>
      </p:sp>
    </p:spTree>
  </p:cSld>
  <p:clrMapOvr>
    <a:masterClrMapping/>
  </p:clrMapOvr>
  <p:transition>
    <p:split dir="in"/>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12257</Words>
  <Application>WPS 演示</Application>
  <PresentationFormat>宽屏</PresentationFormat>
  <Paragraphs>645</Paragraphs>
  <Slides>45</Slides>
  <Notes>39</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45</vt:i4>
      </vt:variant>
    </vt:vector>
  </HeadingPairs>
  <TitlesOfParts>
    <vt:vector size="59" baseType="lpstr">
      <vt:lpstr>Arial</vt:lpstr>
      <vt:lpstr>宋体</vt:lpstr>
      <vt:lpstr>Wingdings</vt:lpstr>
      <vt:lpstr>Times New Roman</vt:lpstr>
      <vt:lpstr>微软雅黑</vt:lpstr>
      <vt:lpstr>Times New Roman</vt:lpstr>
      <vt:lpstr>宋体</vt:lpstr>
      <vt:lpstr>Calibri</vt:lpstr>
      <vt:lpstr>Arial Unicode MS</vt:lpstr>
      <vt:lpstr>等线</vt:lpstr>
      <vt:lpstr>楷体</vt:lpstr>
      <vt:lpstr>方正粗等线简体</vt:lpstr>
      <vt:lpstr/>
      <vt:lpstr>1_</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曲一线</cp:lastModifiedBy>
  <cp:revision>7</cp:revision>
  <dcterms:created xsi:type="dcterms:W3CDTF">2025-04-01T06:43:00Z</dcterms:created>
  <dcterms:modified xsi:type="dcterms:W3CDTF">2025-09-02T09:15:39Z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56729680EC9E4FD590ED89C30C9D2F17_12</vt:lpwstr>
  </property>
  <property fmtid="{D5CDD505-2E9C-101B-9397-08002B2CF9AE}" pid="3" name="KSOProductBuildVer">
    <vt:lpwstr>2052-12.1.0.22529</vt:lpwstr>
  </property>
</Properties>
</file>